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29"/>
  </p:notesMasterIdLst>
  <p:sldIdLst>
    <p:sldId id="307" r:id="rId3"/>
    <p:sldId id="332" r:id="rId4"/>
    <p:sldId id="331" r:id="rId5"/>
    <p:sldId id="309" r:id="rId6"/>
    <p:sldId id="310" r:id="rId7"/>
    <p:sldId id="311" r:id="rId8"/>
    <p:sldId id="312" r:id="rId9"/>
    <p:sldId id="313" r:id="rId10"/>
    <p:sldId id="314" r:id="rId11"/>
    <p:sldId id="315" r:id="rId12"/>
    <p:sldId id="316" r:id="rId13"/>
    <p:sldId id="318" r:id="rId14"/>
    <p:sldId id="330" r:id="rId15"/>
    <p:sldId id="320" r:id="rId16"/>
    <p:sldId id="333" r:id="rId17"/>
    <p:sldId id="321" r:id="rId18"/>
    <p:sldId id="322" r:id="rId19"/>
    <p:sldId id="323" r:id="rId20"/>
    <p:sldId id="324" r:id="rId21"/>
    <p:sldId id="325" r:id="rId22"/>
    <p:sldId id="334" r:id="rId23"/>
    <p:sldId id="326" r:id="rId24"/>
    <p:sldId id="327" r:id="rId25"/>
    <p:sldId id="328" r:id="rId26"/>
    <p:sldId id="329" r:id="rId27"/>
    <p:sldId id="30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851"/>
  </p:normalViewPr>
  <p:slideViewPr>
    <p:cSldViewPr snapToGrid="0" snapToObjects="1">
      <p:cViewPr varScale="1">
        <p:scale>
          <a:sx n="39" d="100"/>
          <a:sy n="39" d="100"/>
        </p:scale>
        <p:origin x="891" y="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10/12/2016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Extremely</a:t>
            </a:r>
            <a:r>
              <a:rPr lang="en-US" baseline="0" dirty="0"/>
              <a:t> powerful</a:t>
            </a:r>
          </a:p>
          <a:p>
            <a:pPr marL="628650" lvl="1" indent="-171450">
              <a:buFont typeface="Arial" charset="0"/>
              <a:buChar char="•"/>
            </a:pPr>
            <a:r>
              <a:rPr lang="en-US" baseline="0" dirty="0"/>
              <a:t>You can do almost anything your backend would ever need to do with Azure. Data storage, authentication/authorization, push notifications, custom APIs, blob storage, etc.</a:t>
            </a:r>
          </a:p>
          <a:p>
            <a:pPr marL="171450" lvl="0" indent="-171450">
              <a:buFont typeface="Arial" charset="0"/>
              <a:buChar char="•"/>
            </a:pPr>
            <a:r>
              <a:rPr lang="en-US" baseline="0" dirty="0"/>
              <a:t>Flexible</a:t>
            </a:r>
          </a:p>
          <a:p>
            <a:pPr marL="628650" lvl="1" indent="-171450">
              <a:buFont typeface="Arial" charset="0"/>
              <a:buChar char="•"/>
            </a:pPr>
            <a:r>
              <a:rPr lang="en-US" baseline="0" dirty="0"/>
              <a:t>Need something lightweight? Azure is there.</a:t>
            </a:r>
          </a:p>
          <a:p>
            <a:pPr marL="628650" lvl="1" indent="-171450">
              <a:buFont typeface="Arial" charset="0"/>
              <a:buChar char="•"/>
            </a:pPr>
            <a:r>
              <a:rPr lang="en-US" baseline="0" dirty="0"/>
              <a:t>Need something robust and powerful? Azure is there.</a:t>
            </a:r>
          </a:p>
          <a:p>
            <a:pPr marL="171450" lvl="0" indent="-171450">
              <a:buFont typeface="Arial" charset="0"/>
              <a:buChar char="•"/>
            </a:pPr>
            <a:r>
              <a:rPr lang="en-US" baseline="0" dirty="0"/>
              <a:t>C# clients</a:t>
            </a:r>
          </a:p>
          <a:p>
            <a:pPr marL="628650" lvl="1" indent="-171450">
              <a:buFont typeface="Arial" charset="0"/>
              <a:buChar char="•"/>
            </a:pPr>
            <a:r>
              <a:rPr lang="en-US" baseline="0" dirty="0"/>
              <a:t>I’m a frontend developer, I care a lot about how easy this makes MY job (selfish)</a:t>
            </a:r>
          </a:p>
          <a:p>
            <a:pPr marL="628650" lvl="1" indent="-171450">
              <a:buFont typeface="Arial" charset="0"/>
              <a:buChar char="•"/>
            </a:pPr>
            <a:r>
              <a:rPr lang="en-US" baseline="0" dirty="0"/>
              <a:t>Many C# clients are written by Java developers, etc.</a:t>
            </a:r>
          </a:p>
          <a:p>
            <a:pPr marL="628650" lvl="1" indent="-171450">
              <a:buFont typeface="Arial" charset="0"/>
              <a:buChar char="•"/>
            </a:pPr>
            <a:r>
              <a:rPr lang="en-US" baseline="0" dirty="0"/>
              <a:t>Easy to use C# client</a:t>
            </a:r>
          </a:p>
          <a:p>
            <a:pPr marL="1085850" lvl="2" indent="-171450">
              <a:buFont typeface="Arial" charset="0"/>
              <a:buChar char="•"/>
            </a:pPr>
            <a:r>
              <a:rPr lang="en-US" baseline="0" dirty="0"/>
              <a:t>Abstracts away much of pain of using a </a:t>
            </a:r>
            <a:r>
              <a:rPr lang="en-US" baseline="0" dirty="0" err="1"/>
              <a:t>RESTful</a:t>
            </a:r>
            <a:r>
              <a:rPr lang="en-US" baseline="0" dirty="0"/>
              <a:t> API</a:t>
            </a:r>
          </a:p>
          <a:p>
            <a:pPr marL="1085850" lvl="2" indent="-171450">
              <a:buFont typeface="Arial" charset="0"/>
              <a:buChar char="•"/>
            </a:pPr>
            <a:r>
              <a:rPr lang="en-US" baseline="0" dirty="0"/>
              <a:t>C# Features</a:t>
            </a:r>
          </a:p>
          <a:p>
            <a:pPr marL="1543050" marR="0" lvl="3"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err="1"/>
              <a:t>Async</a:t>
            </a:r>
            <a:r>
              <a:rPr lang="en-US" baseline="0" dirty="0"/>
              <a:t> / Await / TPL</a:t>
            </a:r>
          </a:p>
          <a:p>
            <a:pPr marL="1085850" lvl="2" indent="-171450">
              <a:buFont typeface="Arial" charset="0"/>
              <a:buChar char="•"/>
            </a:pPr>
            <a:r>
              <a:rPr lang="en-US" baseline="0" dirty="0"/>
              <a:t>Uses C# idioms</a:t>
            </a:r>
          </a:p>
          <a:p>
            <a:pPr marL="1543050" lvl="3" indent="-171450">
              <a:buFont typeface="Arial" charset="0"/>
              <a:buChar char="•"/>
            </a:pPr>
            <a:r>
              <a:rPr lang="en-US" baseline="0" dirty="0"/>
              <a:t>Properties, Fluent API</a:t>
            </a:r>
          </a:p>
          <a:p>
            <a:pPr marL="1085850" lvl="2" indent="-171450">
              <a:buFont typeface="Arial" charset="0"/>
              <a:buChar char="•"/>
            </a:pPr>
            <a:r>
              <a:rPr lang="en-US" baseline="0" dirty="0"/>
              <a:t>Seems obvious, but not always true (first class citizen)</a:t>
            </a:r>
          </a:p>
          <a:p>
            <a:pPr marL="628650" lvl="1" indent="-171450">
              <a:buFont typeface="Arial" charset="0"/>
              <a:buChar char="•"/>
            </a:pPr>
            <a:endParaRPr lang="en-US" baseline="0" dirty="0"/>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2337844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2627412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10/12/2016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44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10/12/2016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1073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10/12/2016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231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10/12/2016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9257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10/12/2016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97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a:t>
            </a:fld>
            <a:endParaRPr lang="en-US"/>
          </a:p>
        </p:txBody>
      </p:sp>
    </p:spTree>
    <p:extLst>
      <p:ext uri="{BB962C8B-B14F-4D97-AF65-F5344CB8AC3E}">
        <p14:creationId xmlns:p14="http://schemas.microsoft.com/office/powerpoint/2010/main" val="333487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10/12/2016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3308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a:t>
            </a:r>
            <a:r>
              <a:rPr lang="en-US" baseline="0" dirty="0"/>
              <a:t>t if a </a:t>
            </a:r>
            <a:r>
              <a:rPr lang="en-US" baseline="0" dirty="0" err="1"/>
              <a:t>GetAll</a:t>
            </a:r>
            <a:r>
              <a:rPr lang="en-US" baseline="0" dirty="0"/>
              <a:t> should only return favorites for that user.</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2502985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SO Hard!</a:t>
            </a:r>
          </a:p>
          <a:p>
            <a:r>
              <a:rPr lang="en-US" sz="1200" kern="1200" dirty="0">
                <a:solidFill>
                  <a:schemeClr val="tx1"/>
                </a:solidFill>
                <a:latin typeface="+mn-lt"/>
                <a:ea typeface="+mn-ea"/>
                <a:cs typeface="+mn-cs"/>
              </a:rPr>
              <a:t>	Azure makes it easy</a:t>
            </a:r>
          </a:p>
          <a:p>
            <a:r>
              <a:rPr lang="en-US" sz="1200" kern="1200" dirty="0">
                <a:solidFill>
                  <a:schemeClr val="tx1"/>
                </a:solidFill>
                <a:latin typeface="+mn-lt"/>
                <a:ea typeface="+mn-ea"/>
                <a:cs typeface="+mn-cs"/>
              </a:rPr>
              <a:t>	Huge value in having this integrated with data... you can just say fire a push IF</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2408537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032" y="227303"/>
            <a:ext cx="10515600" cy="991898"/>
          </a:xfrm>
        </p:spPr>
        <p:txBody>
          <a:bodyPr anchor="b">
            <a:normAutofit/>
          </a:bodyPr>
          <a:lstStyle>
            <a:lvl1pPr>
              <a:defRPr sz="4400">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24032" y="1735427"/>
            <a:ext cx="10515600" cy="3321482"/>
          </a:xfrm>
          <a:prstGeom prst="rect">
            <a:avLst/>
          </a:prstGeom>
        </p:spPr>
        <p:txBody>
          <a:bodyPr/>
          <a:lstStyle>
            <a:lvl1pPr marL="0" indent="0">
              <a:buNone/>
              <a:defRPr sz="2800" b="0" i="0">
                <a:solidFill>
                  <a:srgbClr val="4598CB"/>
                </a:solidFill>
                <a:latin typeface="Segoe UI" charset="0"/>
                <a:ea typeface="Segoe UI" charset="0"/>
                <a:cs typeface="Segoe U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54658721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6311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34555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p:cNvSpPr/>
          <p:nvPr userDrawn="1"/>
        </p:nvSpPr>
        <p:spPr bwMode="hidden">
          <a:xfrm>
            <a:off x="-16578" y="0"/>
            <a:ext cx="12217916" cy="118917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2414"/>
            <a:ext cx="11653522" cy="1959896"/>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3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4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6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8342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737518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0613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936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4862228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557895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426088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8330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32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73927330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5053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3442476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8" r:id="rId9"/>
    <p:sldLayoutId id="2147483679" r:id="rId10"/>
    <p:sldLayoutId id="2147483731" r:id="rId11"/>
    <p:sldLayoutId id="2147483732" r:id="rId12"/>
    <p:sldLayoutId id="2147483733" r:id="rId13"/>
    <p:sldLayoutId id="214748373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480313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90" r:id="rId7"/>
    <p:sldLayoutId id="2147483691" r:id="rId8"/>
    <p:sldLayoutId id="2147483698" r:id="rId9"/>
    <p:sldLayoutId id="2147483699" r:id="rId10"/>
    <p:sldLayoutId id="2147483701"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1.png"/><Relationship Id="rId3" Type="http://schemas.openxmlformats.org/officeDocument/2006/relationships/image" Target="../media/image29.emf"/><Relationship Id="rId21" Type="http://schemas.openxmlformats.org/officeDocument/2006/relationships/image" Target="../media/image47.png"/><Relationship Id="rId7" Type="http://schemas.openxmlformats.org/officeDocument/2006/relationships/image" Target="../media/image33.emf"/><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0.emf"/><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png"/><Relationship Id="rId24" Type="http://schemas.microsoft.com/office/2007/relationships/hdphoto" Target="../media/hdphoto4.wdp"/><Relationship Id="rId5" Type="http://schemas.openxmlformats.org/officeDocument/2006/relationships/image" Target="../media/image31.emf"/><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emf"/><Relationship Id="rId19" Type="http://schemas.openxmlformats.org/officeDocument/2006/relationships/image" Target="../media/image45.png"/><Relationship Id="rId4" Type="http://schemas.openxmlformats.org/officeDocument/2006/relationships/image" Target="../media/image30.emf"/><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beI4kPXvloI"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4.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7.tiff"/><Relationship Id="rId7" Type="http://schemas.microsoft.com/office/2007/relationships/hdphoto" Target="../media/hdphoto1.wdp"/><Relationship Id="rId2" Type="http://schemas.openxmlformats.org/officeDocument/2006/relationships/image" Target="../media/image6.tiff"/><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6.tiff"/><Relationship Id="rId7" Type="http://schemas.openxmlformats.org/officeDocument/2006/relationships/image" Target="../media/image11.tiff"/><Relationship Id="rId2" Type="http://schemas.openxmlformats.org/officeDocument/2006/relationships/image" Target="../media/image7.tiff"/><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8.tiff"/><Relationship Id="rId9" Type="http://schemas.openxmlformats.org/officeDocument/2006/relationships/image" Target="../media/image9.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microsoft.com/office/2007/relationships/hdphoto" Target="../media/hdphoto3.wdp"/><Relationship Id="rId2" Type="http://schemas.openxmlformats.org/officeDocument/2006/relationships/image" Target="../media/image7.tiff"/><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21596811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75523" y="0"/>
            <a:ext cx="11040954" cy="6858000"/>
          </a:xfrm>
          <a:prstGeom prst="rect">
            <a:avLst/>
          </a:prstGeom>
        </p:spPr>
      </p:pic>
    </p:spTree>
    <p:extLst>
      <p:ext uri="{BB962C8B-B14F-4D97-AF65-F5344CB8AC3E}">
        <p14:creationId xmlns:p14="http://schemas.microsoft.com/office/powerpoint/2010/main" val="2994979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68656" y="0"/>
            <a:ext cx="11054687" cy="6858000"/>
          </a:xfrm>
          <a:prstGeom prst="rect">
            <a:avLst/>
          </a:prstGeom>
        </p:spPr>
      </p:pic>
    </p:spTree>
    <p:extLst>
      <p:ext uri="{BB962C8B-B14F-4D97-AF65-F5344CB8AC3E}">
        <p14:creationId xmlns:p14="http://schemas.microsoft.com/office/powerpoint/2010/main" val="169033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264657" cy="2799232"/>
          </a:xfrm>
        </p:spPr>
        <p:txBody>
          <a:bodyPr/>
          <a:lstStyle/>
          <a:p>
            <a:r>
              <a:rPr lang="en-US"/>
              <a:t>What about a backend?</a:t>
            </a:r>
            <a:endParaRPr lang="en-US" dirty="0"/>
          </a:p>
        </p:txBody>
      </p:sp>
    </p:spTree>
    <p:extLst>
      <p:ext uri="{BB962C8B-B14F-4D97-AF65-F5344CB8AC3E}">
        <p14:creationId xmlns:p14="http://schemas.microsoft.com/office/powerpoint/2010/main" val="5903159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Plenty of Options</a:t>
            </a:r>
          </a:p>
        </p:txBody>
      </p:sp>
      <p:pic>
        <p:nvPicPr>
          <p:cNvPr id="4" name="Picture 3"/>
          <p:cNvPicPr>
            <a:picLocks noChangeAspect="1"/>
          </p:cNvPicPr>
          <p:nvPr/>
        </p:nvPicPr>
        <p:blipFill>
          <a:blip r:embed="rId2"/>
          <a:stretch>
            <a:fillRect/>
          </a:stretch>
        </p:blipFill>
        <p:spPr>
          <a:xfrm>
            <a:off x="1205571" y="2607052"/>
            <a:ext cx="1016000" cy="1016000"/>
          </a:xfrm>
          <a:prstGeom prst="rect">
            <a:avLst/>
          </a:prstGeom>
        </p:spPr>
      </p:pic>
      <p:pic>
        <p:nvPicPr>
          <p:cNvPr id="5" name="Picture 4"/>
          <p:cNvPicPr>
            <a:picLocks noChangeAspect="1"/>
          </p:cNvPicPr>
          <p:nvPr/>
        </p:nvPicPr>
        <p:blipFill>
          <a:blip r:embed="rId3"/>
          <a:stretch>
            <a:fillRect/>
          </a:stretch>
        </p:blipFill>
        <p:spPr>
          <a:xfrm>
            <a:off x="1205571" y="1232903"/>
            <a:ext cx="1016000" cy="1016000"/>
          </a:xfrm>
          <a:prstGeom prst="rect">
            <a:avLst/>
          </a:prstGeom>
        </p:spPr>
      </p:pic>
      <p:pic>
        <p:nvPicPr>
          <p:cNvPr id="6" name="Picture 5"/>
          <p:cNvPicPr>
            <a:picLocks noChangeAspect="1"/>
          </p:cNvPicPr>
          <p:nvPr/>
        </p:nvPicPr>
        <p:blipFill>
          <a:blip r:embed="rId4"/>
          <a:stretch>
            <a:fillRect/>
          </a:stretch>
        </p:blipFill>
        <p:spPr>
          <a:xfrm>
            <a:off x="6543288" y="1190324"/>
            <a:ext cx="1016000" cy="1016000"/>
          </a:xfrm>
          <a:prstGeom prst="rect">
            <a:avLst/>
          </a:prstGeom>
        </p:spPr>
      </p:pic>
      <p:pic>
        <p:nvPicPr>
          <p:cNvPr id="7" name="Picture 6"/>
          <p:cNvPicPr>
            <a:picLocks noChangeAspect="1"/>
          </p:cNvPicPr>
          <p:nvPr/>
        </p:nvPicPr>
        <p:blipFill>
          <a:blip r:embed="rId5"/>
          <a:stretch>
            <a:fillRect/>
          </a:stretch>
        </p:blipFill>
        <p:spPr>
          <a:xfrm>
            <a:off x="1205571" y="5309684"/>
            <a:ext cx="1016000" cy="1016000"/>
          </a:xfrm>
          <a:prstGeom prst="rect">
            <a:avLst/>
          </a:prstGeom>
        </p:spPr>
      </p:pic>
      <p:pic>
        <p:nvPicPr>
          <p:cNvPr id="8" name="Picture 7"/>
          <p:cNvPicPr>
            <a:picLocks noChangeAspect="1"/>
          </p:cNvPicPr>
          <p:nvPr/>
        </p:nvPicPr>
        <p:blipFill>
          <a:blip r:embed="rId6"/>
          <a:stretch>
            <a:fillRect/>
          </a:stretch>
        </p:blipFill>
        <p:spPr>
          <a:xfrm>
            <a:off x="1353147" y="4011711"/>
            <a:ext cx="723900" cy="723900"/>
          </a:xfrm>
          <a:prstGeom prst="rect">
            <a:avLst/>
          </a:prstGeom>
        </p:spPr>
      </p:pic>
      <p:pic>
        <p:nvPicPr>
          <p:cNvPr id="10" name="Picture 9"/>
          <p:cNvPicPr>
            <a:picLocks noChangeAspect="1"/>
          </p:cNvPicPr>
          <p:nvPr/>
        </p:nvPicPr>
        <p:blipFill>
          <a:blip r:embed="rId7"/>
          <a:stretch>
            <a:fillRect/>
          </a:stretch>
        </p:blipFill>
        <p:spPr>
          <a:xfrm>
            <a:off x="6711375" y="5393991"/>
            <a:ext cx="723900" cy="723900"/>
          </a:xfrm>
          <a:prstGeom prst="rect">
            <a:avLst/>
          </a:prstGeom>
        </p:spPr>
      </p:pic>
      <p:pic>
        <p:nvPicPr>
          <p:cNvPr id="11" name="Picture 10"/>
          <p:cNvPicPr>
            <a:picLocks noChangeAspect="1"/>
          </p:cNvPicPr>
          <p:nvPr/>
        </p:nvPicPr>
        <p:blipFill>
          <a:blip r:embed="rId8"/>
          <a:stretch>
            <a:fillRect/>
          </a:stretch>
        </p:blipFill>
        <p:spPr>
          <a:xfrm>
            <a:off x="6616125" y="2481801"/>
            <a:ext cx="1016000" cy="1016000"/>
          </a:xfrm>
          <a:prstGeom prst="rect">
            <a:avLst/>
          </a:prstGeom>
        </p:spPr>
      </p:pic>
      <p:sp>
        <p:nvSpPr>
          <p:cNvPr id="12" name="TextBox 11"/>
          <p:cNvSpPr txBox="1"/>
          <p:nvPr/>
        </p:nvSpPr>
        <p:spPr>
          <a:xfrm>
            <a:off x="2553629" y="2755823"/>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Amazon Web Services</a:t>
            </a:r>
          </a:p>
        </p:txBody>
      </p:sp>
      <p:sp>
        <p:nvSpPr>
          <p:cNvPr id="13" name="TextBox 12"/>
          <p:cNvSpPr txBox="1"/>
          <p:nvPr/>
        </p:nvSpPr>
        <p:spPr>
          <a:xfrm>
            <a:off x="2553629" y="1404730"/>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Mobile Apps</a:t>
            </a:r>
          </a:p>
        </p:txBody>
      </p:sp>
      <p:sp>
        <p:nvSpPr>
          <p:cNvPr id="14" name="TextBox 13"/>
          <p:cNvSpPr txBox="1"/>
          <p:nvPr/>
        </p:nvSpPr>
        <p:spPr>
          <a:xfrm>
            <a:off x="7774877" y="134463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IBM </a:t>
            </a:r>
            <a:r>
              <a:rPr lang="en-US" sz="2400" dirty="0" err="1">
                <a:gradFill>
                  <a:gsLst>
                    <a:gs pos="2917">
                      <a:schemeClr val="tx1"/>
                    </a:gs>
                    <a:gs pos="30000">
                      <a:schemeClr val="tx1"/>
                    </a:gs>
                  </a:gsLst>
                  <a:lin ang="5400000" scaled="0"/>
                </a:gradFill>
              </a:rPr>
              <a:t>MobileFirst</a:t>
            </a:r>
            <a:r>
              <a:rPr lang="en-US" sz="2400" dirty="0">
                <a:gradFill>
                  <a:gsLst>
                    <a:gs pos="2917">
                      <a:schemeClr val="tx1"/>
                    </a:gs>
                    <a:gs pos="30000">
                      <a:schemeClr val="tx1"/>
                    </a:gs>
                  </a:gsLst>
                  <a:lin ang="5400000" scaled="0"/>
                </a:gradFill>
              </a:rPr>
              <a:t> </a:t>
            </a:r>
          </a:p>
        </p:txBody>
      </p:sp>
      <p:sp>
        <p:nvSpPr>
          <p:cNvPr id="15" name="TextBox 14"/>
          <p:cNvSpPr txBox="1"/>
          <p:nvPr/>
        </p:nvSpPr>
        <p:spPr>
          <a:xfrm>
            <a:off x="2553629" y="550844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Oracle Mobile Cloud</a:t>
            </a:r>
          </a:p>
        </p:txBody>
      </p:sp>
      <p:sp>
        <p:nvSpPr>
          <p:cNvPr id="16" name="TextBox 15"/>
          <p:cNvSpPr txBox="1"/>
          <p:nvPr/>
        </p:nvSpPr>
        <p:spPr>
          <a:xfrm>
            <a:off x="7774877" y="2630572"/>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SQLCIipher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2510373" y="4107747"/>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Couchbase</a:t>
            </a:r>
            <a:endParaRPr lang="en-US" sz="2400" dirty="0">
              <a:gradFill>
                <a:gsLst>
                  <a:gs pos="2917">
                    <a:schemeClr val="tx1"/>
                  </a:gs>
                  <a:gs pos="30000">
                    <a:schemeClr val="tx1"/>
                  </a:gs>
                </a:gsLst>
                <a:lin ang="5400000" scaled="0"/>
              </a:gradFill>
            </a:endParaRPr>
          </a:p>
        </p:txBody>
      </p:sp>
      <p:sp>
        <p:nvSpPr>
          <p:cNvPr id="18" name="TextBox 17"/>
          <p:cNvSpPr txBox="1"/>
          <p:nvPr/>
        </p:nvSpPr>
        <p:spPr>
          <a:xfrm>
            <a:off x="7724077" y="406243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Realm</a:t>
            </a:r>
          </a:p>
        </p:txBody>
      </p:sp>
      <p:sp>
        <p:nvSpPr>
          <p:cNvPr id="19" name="TextBox 18"/>
          <p:cNvSpPr txBox="1"/>
          <p:nvPr/>
        </p:nvSpPr>
        <p:spPr>
          <a:xfrm>
            <a:off x="7724077" y="550844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SQLite-net</a:t>
            </a:r>
          </a:p>
        </p:txBody>
      </p:sp>
      <p:pic>
        <p:nvPicPr>
          <p:cNvPr id="3" name="Picture 2"/>
          <p:cNvPicPr>
            <a:picLocks noChangeAspect="1"/>
          </p:cNvPicPr>
          <p:nvPr/>
        </p:nvPicPr>
        <p:blipFill>
          <a:blip r:embed="rId9"/>
          <a:stretch>
            <a:fillRect/>
          </a:stretch>
        </p:blipFill>
        <p:spPr>
          <a:xfrm>
            <a:off x="6616125" y="3877835"/>
            <a:ext cx="965200" cy="965200"/>
          </a:xfrm>
          <a:prstGeom prst="rect">
            <a:avLst/>
          </a:prstGeom>
        </p:spPr>
      </p:pic>
    </p:spTree>
    <p:extLst>
      <p:ext uri="{BB962C8B-B14F-4D97-AF65-F5344CB8AC3E}">
        <p14:creationId xmlns:p14="http://schemas.microsoft.com/office/powerpoint/2010/main" val="18605778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i="1" dirty="0"/>
              <a:t>Extremely</a:t>
            </a:r>
            <a:r>
              <a:rPr lang="en-US" dirty="0"/>
              <a:t> powerful</a:t>
            </a:r>
          </a:p>
          <a:p>
            <a:r>
              <a:rPr lang="en-US" dirty="0"/>
              <a:t>Flexible</a:t>
            </a:r>
            <a:endParaRPr lang="en-US" i="1" dirty="0"/>
          </a:p>
          <a:p>
            <a:pPr lvl="1"/>
            <a:r>
              <a:rPr lang="en-US" dirty="0"/>
              <a:t>Easy Tables</a:t>
            </a:r>
          </a:p>
          <a:p>
            <a:pPr lvl="1"/>
            <a:r>
              <a:rPr lang="en-US" dirty="0"/>
              <a:t>App Service</a:t>
            </a:r>
          </a:p>
          <a:p>
            <a:r>
              <a:rPr lang="en-US" dirty="0"/>
              <a:t>C# SDKs available everywhere:</a:t>
            </a:r>
          </a:p>
          <a:p>
            <a:pPr lvl="1"/>
            <a:r>
              <a:rPr lang="en-US" dirty="0"/>
              <a:t>C#- iOS, Android, &amp; Windows with Xamarin</a:t>
            </a:r>
          </a:p>
          <a:p>
            <a:pPr lvl="1"/>
            <a:r>
              <a:rPr lang="en-US" dirty="0"/>
              <a:t>C# clients, written by C# developers (</a:t>
            </a:r>
            <a:r>
              <a:rPr lang="en-US"/>
              <a:t>open source)</a:t>
            </a:r>
            <a:endParaRPr lang="en-US" dirty="0"/>
          </a:p>
          <a:p>
            <a:pPr lvl="1"/>
            <a:r>
              <a:rPr lang="en-US" dirty="0"/>
              <a:t>C# backend with ASP.NET</a:t>
            </a:r>
          </a:p>
          <a:p>
            <a:pPr marL="560241" lvl="2" indent="0">
              <a:buNone/>
            </a:pPr>
            <a:endParaRPr lang="en-US" dirty="0"/>
          </a:p>
        </p:txBody>
      </p:sp>
      <p:sp>
        <p:nvSpPr>
          <p:cNvPr id="3" name="Title 2"/>
          <p:cNvSpPr>
            <a:spLocks noGrp="1"/>
          </p:cNvSpPr>
          <p:nvPr>
            <p:ph type="title"/>
          </p:nvPr>
        </p:nvSpPr>
        <p:spPr/>
        <p:txBody>
          <a:bodyPr/>
          <a:lstStyle/>
          <a:p>
            <a:r>
              <a:rPr lang="en-US" dirty="0"/>
              <a:t>Why Azure?</a:t>
            </a:r>
          </a:p>
        </p:txBody>
      </p:sp>
    </p:spTree>
    <p:extLst>
      <p:ext uri="{BB962C8B-B14F-4D97-AF65-F5344CB8AC3E}">
        <p14:creationId xmlns:p14="http://schemas.microsoft.com/office/powerpoint/2010/main" val="16353671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t>Xamarin Apps + Backend Services</a:t>
            </a:r>
          </a:p>
        </p:txBody>
      </p:sp>
    </p:spTree>
    <p:extLst>
      <p:ext uri="{BB962C8B-B14F-4D97-AF65-F5344CB8AC3E}">
        <p14:creationId xmlns:p14="http://schemas.microsoft.com/office/powerpoint/2010/main" val="20796017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839231" y="3831296"/>
            <a:ext cx="858390" cy="1858"/>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0571" y="2010045"/>
            <a:ext cx="2797629" cy="396004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568150" y="3631698"/>
            <a:ext cx="3960048" cy="716741"/>
          </a:xfrm>
          <a:prstGeom prst="rect">
            <a:avLst/>
          </a:prstGeom>
          <a:solidFill>
            <a:schemeClr val="tx2"/>
          </a:solidFill>
          <a:ln>
            <a:noFill/>
          </a:ln>
        </p:spPr>
        <p:txBody>
          <a:bodyPr wrap="square" lIns="175487" tIns="140390" rIns="175487" bIns="140390" rtlCol="0">
            <a:spAutoFit/>
          </a:bodyPr>
          <a:lstStyle/>
          <a:p>
            <a:pPr algn="ctr" defTabSz="894871">
              <a:lnSpc>
                <a:spcPct val="90000"/>
              </a:lnSpc>
              <a:defRPr/>
            </a:pPr>
            <a:r>
              <a:rPr lang="en-US" sz="3070" kern="0" dirty="0">
                <a:solidFill>
                  <a:schemeClr val="bg1"/>
                </a:solidFill>
              </a:rPr>
              <a:t>REST API</a:t>
            </a:r>
          </a:p>
        </p:txBody>
      </p:sp>
      <p:sp>
        <p:nvSpPr>
          <p:cNvPr id="49" name="TextBox 48"/>
          <p:cNvSpPr txBox="1"/>
          <p:nvPr/>
        </p:nvSpPr>
        <p:spPr>
          <a:xfrm>
            <a:off x="471613" y="2161164"/>
            <a:ext cx="2498151" cy="3655252"/>
          </a:xfrm>
          <a:prstGeom prst="rect">
            <a:avLst/>
          </a:prstGeom>
          <a:solidFill>
            <a:schemeClr val="accent1"/>
          </a:solidFill>
        </p:spPr>
        <p:txBody>
          <a:bodyPr wrap="square" lIns="175487" tIns="140390" rIns="175487" bIns="140390" numCol="2" rtlCol="0">
            <a:noAutofit/>
          </a:bodyPr>
          <a:lstStyle/>
          <a:p>
            <a:pPr defTabSz="895017" fontAlgn="base">
              <a:lnSpc>
                <a:spcPct val="90000"/>
              </a:lnSpc>
              <a:spcBef>
                <a:spcPct val="0"/>
              </a:spcBef>
              <a:spcAft>
                <a:spcPct val="0"/>
              </a:spcAft>
              <a:tabLst>
                <a:tab pos="877385" algn="l"/>
              </a:tabLst>
              <a:defRPr/>
            </a:pPr>
            <a:endParaRPr lang="en-US" sz="1058" kern="0" dirty="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extLst>
              <a:ext uri="{28A0092B-C50C-407E-A947-70E740481C1C}">
                <a14:useLocalDpi xmlns:a14="http://schemas.microsoft.com/office/drawing/2010/main"/>
              </a:ext>
            </a:extLst>
          </a:blip>
          <a:srcRect/>
          <a:stretch>
            <a:fillRect/>
          </a:stretch>
        </p:blipFill>
        <p:spPr bwMode="auto">
          <a:xfrm>
            <a:off x="1678898" y="2373881"/>
            <a:ext cx="753442" cy="666507"/>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999352" y="2388064"/>
            <a:ext cx="413436" cy="582977"/>
          </a:xfrm>
          <a:prstGeom prst="rect">
            <a:avLst/>
          </a:prstGeom>
        </p:spPr>
      </p:pic>
      <p:grpSp>
        <p:nvGrpSpPr>
          <p:cNvPr id="68" name="Group 67"/>
          <p:cNvGrpSpPr/>
          <p:nvPr/>
        </p:nvGrpSpPr>
        <p:grpSpPr>
          <a:xfrm>
            <a:off x="686345" y="4841267"/>
            <a:ext cx="1745994" cy="836299"/>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5487" tIns="140390" rIns="175487" bIns="140390" rtlCol="0">
              <a:spAutoFit/>
            </a:bodyPr>
            <a:lstStyle/>
            <a:p>
              <a:pPr defTabSz="894871">
                <a:lnSpc>
                  <a:spcPct val="90000"/>
                </a:lnSpc>
                <a:defRPr/>
              </a:pPr>
              <a:r>
                <a:rPr lang="en-US" sz="1959" kern="0" dirty="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672036" y="1384627"/>
            <a:ext cx="7245963" cy="5203450"/>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48" rIns="0" bIns="45648" numCol="1" rtlCol="0" anchor="ctr" anchorCtr="0" compatLnSpc="1">
              <a:prstTxWarp prst="textNoShape">
                <a:avLst/>
              </a:prstTxWarp>
            </a:bodyPr>
            <a:lstStyle/>
            <a:p>
              <a:pPr algn="ctr" defTabSz="912706"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Data connections</a:t>
              </a: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Google</a:t>
              </a:r>
            </a:p>
          </p:txBody>
        </p:sp>
        <p:sp>
          <p:nvSpPr>
            <p:cNvPr id="40" name="TextBox 39"/>
            <p:cNvSpPr txBox="1"/>
            <p:nvPr/>
          </p:nvSpPr>
          <p:spPr>
            <a:xfrm>
              <a:off x="6617120" y="3206072"/>
              <a:ext cx="819127" cy="432666"/>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tx1"/>
                </a:solidFill>
              </a:rPr>
              <a:t>Azure Mobile Apps</a:t>
            </a:r>
          </a:p>
        </p:txBody>
      </p:sp>
      <p:grpSp>
        <p:nvGrpSpPr>
          <p:cNvPr id="74" name="Group 73"/>
          <p:cNvGrpSpPr/>
          <p:nvPr/>
        </p:nvGrpSpPr>
        <p:grpSpPr>
          <a:xfrm>
            <a:off x="7013598" y="5216638"/>
            <a:ext cx="975885" cy="1190300"/>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Windows</a:t>
              </a:r>
            </a:p>
          </p:txBody>
        </p:sp>
      </p:grpSp>
      <p:grpSp>
        <p:nvGrpSpPr>
          <p:cNvPr id="77" name="Group 76"/>
          <p:cNvGrpSpPr/>
          <p:nvPr/>
        </p:nvGrpSpPr>
        <p:grpSpPr>
          <a:xfrm>
            <a:off x="6155639" y="5426692"/>
            <a:ext cx="814445" cy="1107450"/>
            <a:chOff x="6794518" y="5235831"/>
            <a:chExt cx="831838" cy="1131101"/>
          </a:xfrm>
        </p:grpSpPr>
        <p:pic>
          <p:nvPicPr>
            <p:cNvPr id="78" name="Picture 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556"/>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Android</a:t>
              </a:r>
            </a:p>
            <a:p>
              <a:pPr algn="ctr" defTabSz="877298">
                <a:lnSpc>
                  <a:spcPct val="90000"/>
                </a:lnSpc>
                <a:defRPr/>
              </a:pPr>
              <a:r>
                <a:rPr lang="en-US" sz="1034" kern="0" dirty="0">
                  <a:solidFill>
                    <a:srgbClr val="FFFFFF"/>
                  </a:solidFill>
                </a:rPr>
                <a:t>Chrome</a:t>
              </a:r>
            </a:p>
          </p:txBody>
        </p:sp>
      </p:grpSp>
      <p:grpSp>
        <p:nvGrpSpPr>
          <p:cNvPr id="80" name="Group 79"/>
          <p:cNvGrpSpPr/>
          <p:nvPr/>
        </p:nvGrpSpPr>
        <p:grpSpPr>
          <a:xfrm>
            <a:off x="5195086" y="5432622"/>
            <a:ext cx="774267" cy="1094799"/>
            <a:chOff x="5910829" y="5235445"/>
            <a:chExt cx="790803" cy="1118179"/>
          </a:xfrm>
        </p:grpSpPr>
        <p:sp>
          <p:nvSpPr>
            <p:cNvPr id="81" name="TextBox 80"/>
            <p:cNvSpPr txBox="1"/>
            <p:nvPr/>
          </p:nvSpPr>
          <p:spPr>
            <a:xfrm>
              <a:off x="5910829" y="5771581"/>
              <a:ext cx="790803" cy="582043"/>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iOS OSX</a:t>
              </a:r>
            </a:p>
          </p:txBody>
        </p:sp>
        <p:pic>
          <p:nvPicPr>
            <p:cNvPr id="82" name="Picture 8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59381" y="5235445"/>
              <a:ext cx="456394" cy="558963"/>
            </a:xfrm>
            <a:prstGeom prst="rect">
              <a:avLst/>
            </a:prstGeom>
          </p:spPr>
        </p:pic>
      </p:grpSp>
      <p:grpSp>
        <p:nvGrpSpPr>
          <p:cNvPr id="83" name="Group 82"/>
          <p:cNvGrpSpPr/>
          <p:nvPr/>
        </p:nvGrpSpPr>
        <p:grpSpPr>
          <a:xfrm>
            <a:off x="8782140" y="5425130"/>
            <a:ext cx="1118386" cy="973590"/>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In-App</a:t>
              </a:r>
            </a:p>
          </p:txBody>
        </p:sp>
      </p:grpSp>
      <p:grpSp>
        <p:nvGrpSpPr>
          <p:cNvPr id="86" name="Group 85"/>
          <p:cNvGrpSpPr/>
          <p:nvPr/>
        </p:nvGrpSpPr>
        <p:grpSpPr>
          <a:xfrm>
            <a:off x="7969653" y="5416471"/>
            <a:ext cx="932869" cy="990467"/>
            <a:chOff x="8872474" y="5203497"/>
            <a:chExt cx="952791" cy="1011619"/>
          </a:xfrm>
        </p:grpSpPr>
        <p:pic>
          <p:nvPicPr>
            <p:cNvPr id="87" name="Picture 8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Kindle</a:t>
              </a:r>
            </a:p>
          </p:txBody>
        </p:sp>
      </p:grpSp>
      <p:grpSp>
        <p:nvGrpSpPr>
          <p:cNvPr id="89" name="Group 88"/>
          <p:cNvGrpSpPr/>
          <p:nvPr/>
        </p:nvGrpSpPr>
        <p:grpSpPr bwMode="gray">
          <a:xfrm>
            <a:off x="7273146" y="3831295"/>
            <a:ext cx="636874" cy="424884"/>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grpSp>
      <p:sp>
        <p:nvSpPr>
          <p:cNvPr id="15" name="TextBox 14"/>
          <p:cNvSpPr txBox="1"/>
          <p:nvPr/>
        </p:nvSpPr>
        <p:spPr>
          <a:xfrm>
            <a:off x="471613" y="3108735"/>
            <a:ext cx="2429197" cy="1103357"/>
          </a:xfrm>
          <a:prstGeom prst="rect">
            <a:avLst/>
          </a:prstGeom>
          <a:noFill/>
        </p:spPr>
        <p:txBody>
          <a:bodyPr wrap="square" lIns="179057" tIns="143245" rIns="179057" bIns="143245" rtlCol="0">
            <a:spAutoFit/>
          </a:bodyPr>
          <a:lstStyle/>
          <a:p>
            <a:pPr>
              <a:lnSpc>
                <a:spcPct val="90000"/>
              </a:lnSpc>
              <a:spcAft>
                <a:spcPts val="587"/>
              </a:spcAft>
            </a:pPr>
            <a:r>
              <a:rPr lang="en-US" sz="1959" dirty="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240202" y="1661523"/>
            <a:ext cx="1565529" cy="4346453"/>
            <a:chOff x="10450940" y="1692039"/>
            <a:chExt cx="1598962" cy="4439275"/>
          </a:xfrm>
        </p:grpSpPr>
        <p:sp>
          <p:nvSpPr>
            <p:cNvPr id="9" name="TextBox 8"/>
            <p:cNvSpPr txBox="1"/>
            <p:nvPr/>
          </p:nvSpPr>
          <p:spPr>
            <a:xfrm>
              <a:off x="10450940" y="1692039"/>
              <a:ext cx="1598962" cy="521116"/>
            </a:xfrm>
            <a:prstGeom prst="rect">
              <a:avLst/>
            </a:prstGeom>
            <a:noFill/>
          </p:spPr>
          <p:txBody>
            <a:bodyPr wrap="none" lIns="179057" tIns="143245" rIns="179057" bIns="143245" rtlCol="0">
              <a:spAutoFit/>
            </a:bodyPr>
            <a:lstStyle/>
            <a:p>
              <a:pPr>
                <a:lnSpc>
                  <a:spcPct val="90000"/>
                </a:lnSpc>
                <a:spcAft>
                  <a:spcPts val="587"/>
                </a:spcAft>
              </a:pPr>
              <a:r>
                <a:rPr lang="en-US" sz="1566" dirty="0">
                  <a:solidFill>
                    <a:srgbClr val="FFFFFF"/>
                  </a:solidFill>
                  <a:latin typeface="Segoe UI Light"/>
                </a:rPr>
                <a:t>Backend code</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810369" y="2163066"/>
            <a:ext cx="688238" cy="892901"/>
            <a:chOff x="6967218" y="2204292"/>
            <a:chExt cx="702936" cy="911970"/>
          </a:xfrm>
        </p:grpSpPr>
        <p:pic>
          <p:nvPicPr>
            <p:cNvPr id="132" name="Picture 13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SQL</a:t>
              </a:r>
            </a:p>
          </p:txBody>
        </p:sp>
      </p:grpSp>
      <p:grpSp>
        <p:nvGrpSpPr>
          <p:cNvPr id="63" name="Group 62"/>
          <p:cNvGrpSpPr/>
          <p:nvPr/>
        </p:nvGrpSpPr>
        <p:grpSpPr>
          <a:xfrm>
            <a:off x="7922619" y="2133162"/>
            <a:ext cx="1008438" cy="920141"/>
            <a:chOff x="8134624" y="2173750"/>
            <a:chExt cx="1029974" cy="939791"/>
          </a:xfrm>
        </p:grpSpPr>
        <p:pic>
          <p:nvPicPr>
            <p:cNvPr id="135" name="Picture 134"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Mongo</a:t>
              </a:r>
            </a:p>
          </p:txBody>
        </p:sp>
      </p:grpSp>
      <p:grpSp>
        <p:nvGrpSpPr>
          <p:cNvPr id="62" name="Group 61"/>
          <p:cNvGrpSpPr/>
          <p:nvPr/>
        </p:nvGrpSpPr>
        <p:grpSpPr>
          <a:xfrm>
            <a:off x="7369457" y="2168147"/>
            <a:ext cx="860295" cy="885526"/>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Tables</a:t>
              </a:r>
            </a:p>
          </p:txBody>
        </p:sp>
        <p:pic>
          <p:nvPicPr>
            <p:cNvPr id="139" name="Picture 138"/>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64" name="Group 63"/>
          <p:cNvGrpSpPr/>
          <p:nvPr/>
        </p:nvGrpSpPr>
        <p:grpSpPr>
          <a:xfrm>
            <a:off x="8504136" y="2093432"/>
            <a:ext cx="1008438" cy="959871"/>
            <a:chOff x="8737007" y="2133171"/>
            <a:chExt cx="1029974" cy="980369"/>
          </a:xfrm>
        </p:grpSpPr>
        <p:pic>
          <p:nvPicPr>
            <p:cNvPr id="61" name="Picture 60"/>
            <p:cNvPicPr>
              <a:picLocks noChangeAspect="1"/>
            </p:cNvPicPr>
            <p:nvPr/>
          </p:nvPicPr>
          <p:blipFill>
            <a:blip r:embed="rId26"/>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O365</a:t>
              </a:r>
            </a:p>
          </p:txBody>
        </p:sp>
      </p:grpSp>
      <p:grpSp>
        <p:nvGrpSpPr>
          <p:cNvPr id="65" name="Group 64"/>
          <p:cNvGrpSpPr/>
          <p:nvPr/>
        </p:nvGrpSpPr>
        <p:grpSpPr>
          <a:xfrm>
            <a:off x="9218521" y="2156232"/>
            <a:ext cx="1008438" cy="897069"/>
            <a:chOff x="9407441" y="2197313"/>
            <a:chExt cx="1029974" cy="916226"/>
          </a:xfrm>
        </p:grpSpPr>
        <p:pic>
          <p:nvPicPr>
            <p:cNvPr id="59" name="Picture 58"/>
            <p:cNvPicPr>
              <a:picLocks noChangeAspect="1"/>
            </p:cNvPicPr>
            <p:nvPr/>
          </p:nvPicPr>
          <p:blipFill>
            <a:blip r:embed="rId27"/>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API Apps</a:t>
              </a:r>
            </a:p>
          </p:txBody>
        </p:sp>
      </p:grpSp>
      <p:grpSp>
        <p:nvGrpSpPr>
          <p:cNvPr id="70" name="Group 69"/>
          <p:cNvGrpSpPr/>
          <p:nvPr/>
        </p:nvGrpSpPr>
        <p:grpSpPr>
          <a:xfrm>
            <a:off x="4833329" y="1474642"/>
            <a:ext cx="1887322" cy="1232491"/>
            <a:chOff x="4928600" y="1501167"/>
            <a:chExt cx="1927627"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noFill/>
          </p:spPr>
          <p:txBody>
            <a:bodyPr wrap="none" lIns="179057" tIns="143245" rIns="179057" bIns="143245" rtlCol="0">
              <a:spAutoFit/>
            </a:bodyPr>
            <a:lstStyle/>
            <a:p>
              <a:pPr defTabSz="895017">
                <a:tabLst>
                  <a:tab pos="877385" algn="l"/>
                </a:tabLst>
                <a:defRPr/>
              </a:pPr>
              <a:r>
                <a:rPr lang="en-US" sz="2350" dirty="0">
                  <a:solidFill>
                    <a:srgbClr val="FFFFFF"/>
                  </a:solidFill>
                  <a:latin typeface="Segoe UI Light"/>
                </a:rPr>
                <a:t>Offline Sync</a:t>
              </a:r>
            </a:p>
          </p:txBody>
        </p:sp>
      </p:grpSp>
    </p:spTree>
    <p:extLst>
      <p:ext uri="{BB962C8B-B14F-4D97-AF65-F5344CB8AC3E}">
        <p14:creationId xmlns:p14="http://schemas.microsoft.com/office/powerpoint/2010/main" val="270884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dissolve">
                                      <p:cBhvr>
                                        <p:cTn id="45" dur="500"/>
                                        <p:tgtEl>
                                          <p:spTgt spid="68"/>
                                        </p:tgtEl>
                                      </p:cBhvr>
                                    </p:animEffect>
                                  </p:childTnLst>
                                </p:cTn>
                              </p:par>
                              <p:par>
                                <p:cTn id="46" presetID="9"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dissolve">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strVal val="#ppt_x"/>
                                          </p:val>
                                        </p:tav>
                                        <p:tav tm="100000">
                                          <p:val>
                                            <p:strVal val="#ppt_x"/>
                                          </p:val>
                                        </p:tav>
                                      </p:tavLst>
                                    </p:anim>
                                    <p:anim calcmode="lin" valueType="num">
                                      <p:cBhvr>
                                        <p:cTn id="5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Create </a:t>
            </a:r>
            <a:r>
              <a:rPr lang="en-US">
                <a:solidFill>
                  <a:schemeClr val="bg1"/>
                </a:solidFill>
              </a:rPr>
              <a:t>a Mobile Service</a:t>
            </a:r>
            <a:endParaRPr lang="en-US" dirty="0">
              <a:solidFill>
                <a:schemeClr val="bg1"/>
              </a:solidFill>
            </a:endParaRPr>
          </a:p>
        </p:txBody>
      </p:sp>
      <p:sp>
        <p:nvSpPr>
          <p:cNvPr id="5" name="Text Placeholder 4"/>
          <p:cNvSpPr>
            <a:spLocks noGrp="1"/>
          </p:cNvSpPr>
          <p:nvPr>
            <p:ph type="body" sz="quarter" idx="10"/>
          </p:nvPr>
        </p:nvSpPr>
        <p:spPr>
          <a:xfrm>
            <a:off x="275940" y="1195306"/>
            <a:ext cx="11640132" cy="1270861"/>
          </a:xfrm>
        </p:spPr>
        <p:txBody>
          <a:bodyPr/>
          <a:lstStyle/>
          <a:p>
            <a:r>
              <a:rPr lang="en-US" sz="3529" dirty="0" err="1">
                <a:solidFill>
                  <a:srgbClr val="000000"/>
                </a:solidFill>
                <a:highlight>
                  <a:srgbClr val="FFFFFF"/>
                </a:highlight>
                <a:latin typeface="Consolas" charset="0"/>
              </a:rPr>
              <a:t>MobileService</a:t>
            </a:r>
            <a:r>
              <a:rPr lang="en-US" sz="3529" dirty="0">
                <a:solidFill>
                  <a:srgbClr val="000000"/>
                </a:solidFill>
                <a:highlight>
                  <a:srgbClr val="FFFFFF"/>
                </a:highlight>
                <a:latin typeface="Consolas" charset="0"/>
              </a:rPr>
              <a:t> =  </a:t>
            </a:r>
            <a:r>
              <a:rPr lang="en-US" sz="3529" dirty="0">
                <a:solidFill>
                  <a:srgbClr val="0000FF"/>
                </a:solidFill>
                <a:highlight>
                  <a:srgbClr val="FFFFFF"/>
                </a:highlight>
                <a:latin typeface="Consolas" charset="0"/>
              </a:rPr>
              <a:t>new</a:t>
            </a:r>
            <a:r>
              <a:rPr lang="en-US" sz="3529" dirty="0">
                <a:solidFill>
                  <a:srgbClr val="000000"/>
                </a:solidFill>
                <a:highlight>
                  <a:srgbClr val="FFFFFF"/>
                </a:highlight>
                <a:latin typeface="Consolas" charset="0"/>
              </a:rPr>
              <a:t> </a:t>
            </a:r>
            <a:r>
              <a:rPr lang="en-US" sz="3529" dirty="0" err="1">
                <a:solidFill>
                  <a:srgbClr val="2B91AF"/>
                </a:solidFill>
                <a:highlight>
                  <a:srgbClr val="FFFFFF"/>
                </a:highlight>
                <a:latin typeface="Consolas" charset="0"/>
              </a:rPr>
              <a:t>MobileServiceClient</a:t>
            </a:r>
            <a:r>
              <a:rPr lang="en-US" sz="3529" dirty="0">
                <a:solidFill>
                  <a:srgbClr val="000000"/>
                </a:solidFill>
                <a:highlight>
                  <a:srgbClr val="FFFFFF"/>
                </a:highlight>
                <a:latin typeface="Consolas" charset="0"/>
              </a:rPr>
              <a:t>(</a:t>
            </a:r>
          </a:p>
          <a:p>
            <a:r>
              <a:rPr lang="en-US" sz="3529" dirty="0">
                <a:solidFill>
                  <a:srgbClr val="000000"/>
                </a:solidFill>
                <a:highlight>
                  <a:srgbClr val="FFFFFF"/>
                </a:highlight>
                <a:latin typeface="Consolas" charset="0"/>
              </a:rPr>
              <a:t>	</a:t>
            </a:r>
            <a:r>
              <a:rPr lang="en-US" sz="3529" dirty="0">
                <a:solidFill>
                  <a:srgbClr val="A31515"/>
                </a:solidFill>
                <a:highlight>
                  <a:srgbClr val="FFFFFF"/>
                </a:highlight>
                <a:latin typeface="Consolas" charset="0"/>
              </a:rPr>
              <a:t>"https://</a:t>
            </a:r>
            <a:r>
              <a:rPr lang="en-US" sz="3529" dirty="0" err="1">
                <a:solidFill>
                  <a:srgbClr val="A31515"/>
                </a:solidFill>
                <a:highlight>
                  <a:srgbClr val="FFFFFF"/>
                </a:highlight>
                <a:latin typeface="Consolas" charset="0"/>
              </a:rPr>
              <a:t>myapp.azurewebsites.net</a:t>
            </a:r>
            <a:r>
              <a:rPr lang="en-US" sz="3529" dirty="0">
                <a:solidFill>
                  <a:srgbClr val="A31515"/>
                </a:solidFill>
                <a:highlight>
                  <a:srgbClr val="FFFFFF"/>
                </a:highlight>
                <a:latin typeface="Consolas" charset="0"/>
              </a:rPr>
              <a:t>"</a:t>
            </a:r>
            <a:r>
              <a:rPr lang="en-US" sz="3529" dirty="0">
                <a:solidFill>
                  <a:srgbClr val="000000"/>
                </a:solidFill>
                <a:highlight>
                  <a:srgbClr val="FFFFFF"/>
                </a:highlight>
                <a:latin typeface="Consolas" charset="0"/>
              </a:rPr>
              <a:t>);</a:t>
            </a:r>
            <a:endParaRPr lang="en-US" dirty="0"/>
          </a:p>
        </p:txBody>
      </p:sp>
    </p:spTree>
    <p:extLst>
      <p:ext uri="{BB962C8B-B14F-4D97-AF65-F5344CB8AC3E}">
        <p14:creationId xmlns:p14="http://schemas.microsoft.com/office/powerpoint/2010/main" val="170310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Create Tables</a:t>
            </a:r>
          </a:p>
        </p:txBody>
      </p:sp>
      <p:sp>
        <p:nvSpPr>
          <p:cNvPr id="5" name="Text Placeholder 4"/>
          <p:cNvSpPr>
            <a:spLocks noGrp="1"/>
          </p:cNvSpPr>
          <p:nvPr>
            <p:ph type="body" sz="quarter" idx="10"/>
          </p:nvPr>
        </p:nvSpPr>
        <p:spPr>
          <a:xfrm>
            <a:off x="275940" y="1195306"/>
            <a:ext cx="11640132" cy="6137113"/>
          </a:xfrm>
        </p:spPr>
        <p:txBody>
          <a:bodyPr/>
          <a:lstStyle/>
          <a:p>
            <a:r>
              <a:rPr lang="en-US" sz="2745" dirty="0" err="1">
                <a:solidFill>
                  <a:srgbClr val="2B91AF"/>
                </a:solidFill>
                <a:highlight>
                  <a:srgbClr val="FFFFFF"/>
                </a:highlight>
                <a:latin typeface="Consolas" charset="0"/>
              </a:rPr>
              <a:t>IMobileServiceSyncTable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table;</a:t>
            </a:r>
            <a:endParaRPr lang="en-US" sz="2745" dirty="0">
              <a:solidFill>
                <a:srgbClr val="0000FF"/>
              </a:solidFill>
              <a:highlight>
                <a:srgbClr val="FFFFFF"/>
              </a:highlight>
              <a:latin typeface="Consolas" charset="0"/>
            </a:endParaRPr>
          </a:p>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Init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FF"/>
                </a:solidFill>
                <a:highlight>
                  <a:srgbClr val="FFFFFF"/>
                </a:highlight>
                <a:latin typeface="Consolas" charset="0"/>
              </a:rPr>
              <a:t>    </a:t>
            </a:r>
            <a:r>
              <a:rPr lang="en-US" sz="2745" dirty="0" err="1">
                <a:solidFill>
                  <a:srgbClr val="0000FF"/>
                </a:solidFill>
                <a:highlight>
                  <a:srgbClr val="FFFFFF"/>
                </a:highlight>
                <a:latin typeface="Consolas" charset="0"/>
              </a:rPr>
              <a:t>const</a:t>
            </a:r>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string</a:t>
            </a:r>
            <a:r>
              <a:rPr lang="en-US" sz="2745" dirty="0">
                <a:solidFill>
                  <a:srgbClr val="000000"/>
                </a:solidFill>
                <a:highlight>
                  <a:srgbClr val="FFFFFF"/>
                </a:highlight>
                <a:latin typeface="Consolas" charset="0"/>
              </a:rPr>
              <a:t> path = </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syncstore.db</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var</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a:t>
            </a:r>
            <a:r>
              <a:rPr lang="en-US" sz="2745" dirty="0">
                <a:solidFill>
                  <a:srgbClr val="000000"/>
                </a:solidFill>
                <a:highlight>
                  <a:srgbClr val="FFFFFF"/>
                </a:highlight>
                <a:latin typeface="Consolas" charset="0"/>
              </a:rPr>
              <a:t> = </a:t>
            </a:r>
            <a:r>
              <a:rPr lang="en-US" sz="2745" dirty="0">
                <a:solidFill>
                  <a:srgbClr val="0000FF"/>
                </a:solidFill>
                <a:highlight>
                  <a:srgbClr val="FFFFFF"/>
                </a:highlight>
                <a:latin typeface="Consolas" charset="0"/>
              </a:rPr>
              <a:t>new</a:t>
            </a:r>
            <a:r>
              <a:rPr lang="en-US" sz="2745" dirty="0">
                <a:solidFill>
                  <a:srgbClr val="000000"/>
                </a:solidFill>
                <a:highlight>
                  <a:srgbClr val="FFFFFF"/>
                </a:highlight>
                <a:latin typeface="Consolas" charset="0"/>
              </a:rPr>
              <a:t> </a:t>
            </a:r>
            <a:r>
              <a:rPr lang="en-US" sz="2745" dirty="0" err="1">
                <a:solidFill>
                  <a:srgbClr val="2B91AF"/>
                </a:solidFill>
                <a:highlight>
                  <a:srgbClr val="FFFFFF"/>
                </a:highlight>
                <a:latin typeface="Consolas" charset="0"/>
              </a:rPr>
              <a:t>MobileServiceSQLiteStore</a:t>
            </a:r>
            <a:r>
              <a:rPr lang="en-US" sz="2745" dirty="0">
                <a:solidFill>
                  <a:srgbClr val="000000"/>
                </a:solidFill>
                <a:highlight>
                  <a:srgbClr val="FFFFFF"/>
                </a:highlight>
                <a:latin typeface="Consolas" charset="0"/>
              </a:rPr>
              <a:t>(path);</a:t>
            </a:r>
          </a:p>
          <a:p>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db.DefineTable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a:t>
            </a: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pPr lvl="0"/>
            <a:r>
              <a:rPr lang="en-US" sz="2745" dirty="0">
                <a:solidFill>
                  <a:srgbClr val="000000"/>
                </a:solidFill>
                <a:highlight>
                  <a:srgbClr val="FFFFFF"/>
                </a:highlight>
                <a:latin typeface="Consolas" charset="0"/>
              </a:rPr>
              <a:t>}</a:t>
            </a:r>
            <a:endParaRPr lang="en-US" sz="2745" dirty="0"/>
          </a:p>
          <a:p>
            <a:endParaRPr lang="en-US" sz="2745" dirty="0">
              <a:solidFill>
                <a:srgbClr val="000000"/>
              </a:solidFill>
              <a:highlight>
                <a:srgbClr val="FFFFFF"/>
              </a:highlight>
              <a:latin typeface="Consolas" charset="0"/>
            </a:endParaRPr>
          </a:p>
          <a:p>
            <a:r>
              <a:rPr lang="en-US" sz="2745" dirty="0">
                <a:solidFill>
                  <a:srgbClr val="000000"/>
                </a:solidFill>
                <a:highlight>
                  <a:srgbClr val="FFFFFF"/>
                </a:highlight>
                <a:latin typeface="Consolas" charset="0"/>
              </a:rPr>
              <a:t> </a:t>
            </a:r>
          </a:p>
        </p:txBody>
      </p:sp>
      <p:sp>
        <p:nvSpPr>
          <p:cNvPr id="2" name="Rectangle 1"/>
          <p:cNvSpPr/>
          <p:nvPr/>
        </p:nvSpPr>
        <p:spPr>
          <a:xfrm>
            <a:off x="293058" y="4250723"/>
            <a:ext cx="11773358" cy="1400010"/>
          </a:xfrm>
          <a:prstGeom prst="rect">
            <a:avLst/>
          </a:prstGeom>
        </p:spPr>
        <p:txBody>
          <a:bodyPr wrap="square">
            <a:spAutoFit/>
          </a:bodyPr>
          <a:lstStyle/>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FF"/>
                </a:solidFill>
                <a:highlight>
                  <a:srgbClr val="FFFFFF"/>
                </a:highlight>
                <a:latin typeface="Consolas" charset="0"/>
                <a:cs typeface="Consolas" panose="020B0609020204030204" pitchFamily="49" charset="0"/>
              </a:rPr>
              <a:t>var</a:t>
            </a:r>
            <a:r>
              <a:rPr lang="en-US" sz="2745" dirty="0">
                <a:solidFill>
                  <a:srgbClr val="000000"/>
                </a:solidFill>
                <a:highlight>
                  <a:srgbClr val="FFFFFF"/>
                </a:highlight>
                <a:latin typeface="Consolas" charset="0"/>
                <a:cs typeface="Consolas" panose="020B0609020204030204" pitchFamily="49" charset="0"/>
              </a:rPr>
              <a:t> handler = </a:t>
            </a:r>
            <a:r>
              <a:rPr lang="en-US" sz="2745" dirty="0">
                <a:solidFill>
                  <a:srgbClr val="0000FF"/>
                </a:solidFill>
                <a:highlight>
                  <a:srgbClr val="FFFFFF"/>
                </a:highlight>
                <a:latin typeface="Consolas" charset="0"/>
                <a:cs typeface="Consolas" panose="020B0609020204030204" pitchFamily="49" charset="0"/>
              </a:rPr>
              <a:t>new</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2B91AF"/>
                </a:solidFill>
                <a:highlight>
                  <a:srgbClr val="FFFFFF"/>
                </a:highlight>
                <a:latin typeface="Consolas" charset="0"/>
                <a:cs typeface="Consolas" panose="020B0609020204030204" pitchFamily="49" charset="0"/>
              </a:rPr>
              <a:t>MobileServiceSyncHandler</a:t>
            </a:r>
            <a:r>
              <a:rPr lang="en-US" sz="2745" dirty="0">
                <a:solidFill>
                  <a:srgbClr val="000000"/>
                </a:solidFill>
                <a:highlight>
                  <a:srgbClr val="FFFFFF"/>
                </a:highlight>
                <a:latin typeface="Consolas" charset="0"/>
                <a:cs typeface="Consolas" panose="020B0609020204030204" pitchFamily="49" charset="0"/>
              </a:rPr>
              <a:t>();</a:t>
            </a:r>
          </a:p>
          <a:p>
            <a:pPr defTabSz="913355">
              <a:lnSpc>
                <a:spcPct val="90000"/>
              </a:lnSpc>
              <a:spcBef>
                <a:spcPct val="20000"/>
              </a:spcBef>
              <a:buClr>
                <a:srgbClr val="3C3C3C"/>
              </a:buClr>
              <a:buSzPct val="100000"/>
            </a:pPr>
            <a:r>
              <a:rPr lang="en-US" sz="2745" dirty="0">
                <a:solidFill>
                  <a:srgbClr val="0000FF"/>
                </a:solidFill>
                <a:highlight>
                  <a:srgbClr val="FFFFFF"/>
                </a:highlight>
                <a:latin typeface="Consolas" charset="0"/>
                <a:cs typeface="Consolas" panose="020B0609020204030204" pitchFamily="49" charset="0"/>
              </a:rPr>
              <a:t>    await</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00"/>
                </a:solidFill>
                <a:highlight>
                  <a:srgbClr val="FFFFFF"/>
                </a:highlight>
                <a:latin typeface="Consolas" charset="0"/>
                <a:cs typeface="Consolas" panose="020B0609020204030204" pitchFamily="49" charset="0"/>
              </a:rPr>
              <a:t>MobileService.SyncContext.InitializeAsync</a:t>
            </a:r>
            <a:r>
              <a:rPr lang="en-US" sz="2745" dirty="0">
                <a:solidFill>
                  <a:srgbClr val="000000"/>
                </a:solidFill>
                <a:highlight>
                  <a:srgbClr val="FFFFFF"/>
                </a:highlight>
                <a:latin typeface="Consolas" charset="0"/>
                <a:cs typeface="Consolas" panose="020B0609020204030204" pitchFamily="49" charset="0"/>
              </a:rPr>
              <a:t>(</a:t>
            </a:r>
            <a:r>
              <a:rPr lang="en-US" sz="2745" dirty="0" err="1">
                <a:solidFill>
                  <a:srgbClr val="000000"/>
                </a:solidFill>
                <a:highlight>
                  <a:srgbClr val="FFFFFF"/>
                </a:highlight>
                <a:latin typeface="Consolas" charset="0"/>
                <a:cs typeface="Consolas" panose="020B0609020204030204" pitchFamily="49" charset="0"/>
              </a:rPr>
              <a:t>db</a:t>
            </a:r>
            <a:r>
              <a:rPr lang="en-US" sz="2745" dirty="0">
                <a:solidFill>
                  <a:srgbClr val="000000"/>
                </a:solidFill>
                <a:highlight>
                  <a:srgbClr val="FFFFFF"/>
                </a:highlight>
                <a:latin typeface="Consolas" charset="0"/>
                <a:cs typeface="Consolas" panose="020B0609020204030204" pitchFamily="49" charset="0"/>
              </a:rPr>
              <a:t>, h); </a:t>
            </a:r>
          </a:p>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table = </a:t>
            </a:r>
            <a:r>
              <a:rPr lang="en-US" sz="2745" dirty="0" err="1">
                <a:solidFill>
                  <a:srgbClr val="000000"/>
                </a:solidFill>
                <a:highlight>
                  <a:srgbClr val="FFFFFF"/>
                </a:highlight>
                <a:latin typeface="Consolas" charset="0"/>
                <a:cs typeface="Consolas" panose="020B0609020204030204" pitchFamily="49" charset="0"/>
              </a:rPr>
              <a:t>MobileService.GetSyncTable</a:t>
            </a:r>
            <a:r>
              <a:rPr lang="en-US" sz="2745" dirty="0">
                <a:solidFill>
                  <a:srgbClr val="000000"/>
                </a:solidFill>
                <a:highlight>
                  <a:srgbClr val="FFFFFF"/>
                </a:highlight>
                <a:latin typeface="Consolas" charset="0"/>
                <a:cs typeface="Consolas" panose="020B0609020204030204" pitchFamily="49" charset="0"/>
              </a:rPr>
              <a:t>&lt;</a:t>
            </a:r>
            <a:r>
              <a:rPr lang="en-US" sz="2745" dirty="0">
                <a:solidFill>
                  <a:srgbClr val="2B91AF"/>
                </a:solidFill>
                <a:highlight>
                  <a:srgbClr val="FFFFFF"/>
                </a:highlight>
                <a:latin typeface="Consolas" charset="0"/>
                <a:cs typeface="Consolas" panose="020B0609020204030204" pitchFamily="49" charset="0"/>
              </a:rPr>
              <a:t>Store</a:t>
            </a:r>
            <a:r>
              <a:rPr lang="en-US" sz="2745" dirty="0">
                <a:solidFill>
                  <a:srgbClr val="000000"/>
                </a:solidFill>
                <a:highlight>
                  <a:srgbClr val="FFFFFF"/>
                </a:highlight>
                <a:latin typeface="Consolas" charset="0"/>
                <a:cs typeface="Consolas" panose="020B0609020204030204" pitchFamily="49" charset="0"/>
              </a:rPr>
              <a:t>&gt;();	</a:t>
            </a:r>
          </a:p>
        </p:txBody>
      </p:sp>
    </p:spTree>
    <p:extLst>
      <p:ext uri="{BB962C8B-B14F-4D97-AF65-F5344CB8AC3E}">
        <p14:creationId xmlns:p14="http://schemas.microsoft.com/office/powerpoint/2010/main" val="49009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Get and Modify Data</a:t>
            </a:r>
          </a:p>
        </p:txBody>
      </p:sp>
      <p:sp>
        <p:nvSpPr>
          <p:cNvPr id="5" name="Text Placeholder 4"/>
          <p:cNvSpPr>
            <a:spLocks noGrp="1"/>
          </p:cNvSpPr>
          <p:nvPr>
            <p:ph type="body" sz="quarter" idx="10"/>
          </p:nvPr>
        </p:nvSpPr>
        <p:spPr>
          <a:xfrm>
            <a:off x="275940" y="1195305"/>
            <a:ext cx="11640132" cy="2419845"/>
          </a:xfrm>
        </p:spPr>
        <p:txBody>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err="1">
                <a:solidFill>
                  <a:srgbClr val="2B91AF"/>
                </a:solidFill>
                <a:highlight>
                  <a:srgbClr val="FFFFFF"/>
                </a:highlight>
                <a:latin typeface="Consolas" charset="0"/>
              </a:rPr>
              <a:t>IEnumerable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&gt;&gt; </a:t>
            </a:r>
            <a:r>
              <a:rPr lang="en-US" sz="2745" dirty="0" err="1">
                <a:solidFill>
                  <a:srgbClr val="000000"/>
                </a:solidFill>
                <a:highlight>
                  <a:srgbClr val="FFFFFF"/>
                </a:highlight>
                <a:latin typeface="Consolas" charset="0"/>
              </a:rPr>
              <a:t>GetStoresAsync</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FF"/>
                </a:solidFill>
                <a:highlight>
                  <a:srgbClr val="FFFFFF"/>
                </a:highlight>
                <a:latin typeface="Consolas" charset="0"/>
              </a:rPr>
              <a:t>   return</a:t>
            </a:r>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table.ToEnumerableAsync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a:t>
            </a:r>
            <a:endParaRPr lang="en-US" sz="2745" dirty="0"/>
          </a:p>
        </p:txBody>
      </p:sp>
      <p:sp>
        <p:nvSpPr>
          <p:cNvPr id="2" name="Rectangle 1"/>
          <p:cNvSpPr/>
          <p:nvPr/>
        </p:nvSpPr>
        <p:spPr>
          <a:xfrm>
            <a:off x="269242" y="3806188"/>
            <a:ext cx="11802925" cy="3047436"/>
          </a:xfrm>
          <a:prstGeom prst="rect">
            <a:avLst/>
          </a:prstGeom>
        </p:spPr>
        <p:txBody>
          <a:bodyPr wrap="square">
            <a:spAutoFit/>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a:t>
            </a:r>
            <a:r>
              <a:rPr lang="en-US" sz="2745" dirty="0" err="1">
                <a:solidFill>
                  <a:srgbClr val="000000"/>
                </a:solidFill>
                <a:highlight>
                  <a:srgbClr val="FFFFFF"/>
                </a:highlight>
                <a:latin typeface="Consolas" charset="0"/>
              </a:rPr>
              <a:t>AddStoreAsync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 store)</a:t>
            </a:r>
          </a:p>
          <a:p>
            <a:r>
              <a:rPr lang="en-US" sz="2745" dirty="0">
                <a:solidFill>
                  <a:srgbClr val="000000"/>
                </a:solidFill>
                <a:highlight>
                  <a:srgbClr val="FFFFFF"/>
                </a:highlight>
                <a:latin typeface="Consolas" charset="0"/>
              </a:rPr>
              <a:t>{</a:t>
            </a:r>
            <a:endParaRPr lang="fr-FR" sz="2745" dirty="0">
              <a:solidFill>
                <a:srgbClr val="000000"/>
              </a:solidFill>
              <a:highlight>
                <a:srgbClr val="FFFFFF"/>
              </a:highlight>
              <a:latin typeface="Consolas" charset="0"/>
            </a:endParaRP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table.InsertAsync</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MobileService.SyncContext.PushAsync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a:solidFill>
                  <a:srgbClr val="0000FF"/>
                </a:solidFill>
                <a:highlight>
                  <a:srgbClr val="FFFFFF"/>
                </a:highlight>
                <a:latin typeface="Consolas" charset="0"/>
              </a:rPr>
              <a:t>return</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a:t>
            </a:r>
            <a:endParaRPr lang="en-US" sz="2745" dirty="0"/>
          </a:p>
        </p:txBody>
      </p:sp>
    </p:spTree>
    <p:extLst>
      <p:ext uri="{BB962C8B-B14F-4D97-AF65-F5344CB8AC3E}">
        <p14:creationId xmlns:p14="http://schemas.microsoft.com/office/powerpoint/2010/main" val="80586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Presenter Name</a:t>
            </a:r>
          </a:p>
          <a:p>
            <a:r>
              <a:rPr lang="en-US" dirty="0"/>
              <a:t>Presenter Twitter</a:t>
            </a:r>
          </a:p>
          <a:p>
            <a:r>
              <a:rPr lang="en-US" dirty="0"/>
              <a:t>Presenter Title</a:t>
            </a:r>
          </a:p>
        </p:txBody>
      </p:sp>
      <p:sp>
        <p:nvSpPr>
          <p:cNvPr id="3" name="Title 2"/>
          <p:cNvSpPr>
            <a:spLocks noGrp="1"/>
          </p:cNvSpPr>
          <p:nvPr>
            <p:ph type="title"/>
          </p:nvPr>
        </p:nvSpPr>
        <p:spPr/>
        <p:txBody>
          <a:bodyPr/>
          <a:lstStyle/>
          <a:p>
            <a:r>
              <a:rPr lang="en-US" dirty="0"/>
              <a:t>Connected &amp; Disconnected </a:t>
            </a:r>
            <a:br>
              <a:rPr lang="en-US" dirty="0"/>
            </a:br>
            <a:r>
              <a:rPr lang="en-US" dirty="0"/>
              <a:t>Apps with Azure Mobile Apps</a:t>
            </a:r>
          </a:p>
        </p:txBody>
      </p:sp>
    </p:spTree>
    <p:extLst>
      <p:ext uri="{BB962C8B-B14F-4D97-AF65-F5344CB8AC3E}">
        <p14:creationId xmlns:p14="http://schemas.microsoft.com/office/powerpoint/2010/main" val="685873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rgbClr val="06AED0"/>
                </a:solidFill>
              </a:rPr>
              <a:t>Let’s add a backend</a:t>
            </a:r>
          </a:p>
        </p:txBody>
      </p:sp>
    </p:spTree>
    <p:extLst>
      <p:ext uri="{BB962C8B-B14F-4D97-AF65-F5344CB8AC3E}">
        <p14:creationId xmlns:p14="http://schemas.microsoft.com/office/powerpoint/2010/main" val="6213208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a:solidFill>
                  <a:srgbClr val="06AED0"/>
                </a:solidFill>
              </a:rPr>
              <a:t>So Much More</a:t>
            </a:r>
            <a:endParaRPr lang="en-US" sz="6000">
              <a:solidFill>
                <a:schemeClr val="tx1"/>
              </a:solidFill>
            </a:endParaRPr>
          </a:p>
        </p:txBody>
      </p:sp>
    </p:spTree>
    <p:extLst>
      <p:ext uri="{BB962C8B-B14F-4D97-AF65-F5344CB8AC3E}">
        <p14:creationId xmlns:p14="http://schemas.microsoft.com/office/powerpoint/2010/main" val="12401748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t>Mobile + Server</a:t>
            </a:r>
          </a:p>
        </p:txBody>
      </p:sp>
    </p:spTree>
    <p:extLst>
      <p:ext uri="{BB962C8B-B14F-4D97-AF65-F5344CB8AC3E}">
        <p14:creationId xmlns:p14="http://schemas.microsoft.com/office/powerpoint/2010/main" val="16978582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323941"/>
          </a:xfrm>
        </p:spPr>
        <p:txBody>
          <a:bodyPr/>
          <a:lstStyle/>
          <a:p>
            <a:r>
              <a:rPr lang="en-US" dirty="0"/>
              <a:t>Rolling your own account infrastructure is difficult and time-consuming</a:t>
            </a:r>
          </a:p>
          <a:p>
            <a:r>
              <a:rPr lang="en-US" dirty="0"/>
              <a:t>Secure your app with prebuilt authentication providers</a:t>
            </a:r>
          </a:p>
          <a:p>
            <a:pPr lvl="1"/>
            <a:r>
              <a:rPr lang="en-US" dirty="0"/>
              <a:t>Facebook</a:t>
            </a:r>
          </a:p>
          <a:p>
            <a:pPr lvl="1"/>
            <a:r>
              <a:rPr lang="en-US" dirty="0"/>
              <a:t>Twitter</a:t>
            </a:r>
          </a:p>
          <a:p>
            <a:pPr lvl="1"/>
            <a:r>
              <a:rPr lang="en-US" dirty="0"/>
              <a:t>Google</a:t>
            </a:r>
          </a:p>
          <a:p>
            <a:pPr lvl="1"/>
            <a:r>
              <a:rPr lang="en-US" dirty="0"/>
              <a:t>Microsoft</a:t>
            </a:r>
          </a:p>
          <a:p>
            <a:pPr lvl="1"/>
            <a:r>
              <a:rPr lang="en-US" dirty="0"/>
              <a:t>Azure AD</a:t>
            </a:r>
          </a:p>
          <a:p>
            <a:pPr lvl="1"/>
            <a:r>
              <a:rPr lang="en-US" dirty="0"/>
              <a:t>Anything </a:t>
            </a:r>
            <a:r>
              <a:rPr lang="en-US" dirty="0" err="1"/>
              <a:t>OAuth</a:t>
            </a:r>
            <a:r>
              <a:rPr lang="en-US" dirty="0"/>
              <a:t> 2</a:t>
            </a:r>
          </a:p>
        </p:txBody>
      </p:sp>
      <p:sp>
        <p:nvSpPr>
          <p:cNvPr id="3" name="Title 2"/>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23182060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77473"/>
          </a:xfrm>
        </p:spPr>
        <p:txBody>
          <a:bodyPr/>
          <a:lstStyle/>
          <a:p>
            <a:r>
              <a:rPr lang="en-US" dirty="0"/>
              <a:t>Easy-to-use, multiplatform scaled push infrastructure that allows you to send push notifications almost anywhere.</a:t>
            </a:r>
          </a:p>
          <a:p>
            <a:endParaRPr lang="en-US" dirty="0"/>
          </a:p>
        </p:txBody>
      </p:sp>
      <p:sp>
        <p:nvSpPr>
          <p:cNvPr id="3" name="Title 2"/>
          <p:cNvSpPr>
            <a:spLocks noGrp="1"/>
          </p:cNvSpPr>
          <p:nvPr>
            <p:ph type="title"/>
          </p:nvPr>
        </p:nvSpPr>
        <p:spPr/>
        <p:txBody>
          <a:bodyPr/>
          <a:lstStyle/>
          <a:p>
            <a:r>
              <a:rPr lang="en-US" dirty="0"/>
              <a:t>Push Notifications</a:t>
            </a:r>
          </a:p>
        </p:txBody>
      </p:sp>
      <p:pic>
        <p:nvPicPr>
          <p:cNvPr id="4" name="Picture 3"/>
          <p:cNvPicPr>
            <a:picLocks noChangeAspect="1"/>
          </p:cNvPicPr>
          <p:nvPr/>
        </p:nvPicPr>
        <p:blipFill>
          <a:blip r:embed="rId3"/>
          <a:stretch>
            <a:fillRect/>
          </a:stretch>
        </p:blipFill>
        <p:spPr>
          <a:xfrm>
            <a:off x="2438400" y="2852331"/>
            <a:ext cx="7315200" cy="3492500"/>
          </a:xfrm>
          <a:prstGeom prst="rect">
            <a:avLst/>
          </a:prstGeom>
        </p:spPr>
      </p:pic>
    </p:spTree>
    <p:extLst>
      <p:ext uri="{BB962C8B-B14F-4D97-AF65-F5344CB8AC3E}">
        <p14:creationId xmlns:p14="http://schemas.microsoft.com/office/powerpoint/2010/main" val="27972600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270732"/>
          </a:xfrm>
        </p:spPr>
        <p:txBody>
          <a:bodyPr/>
          <a:lstStyle/>
          <a:p>
            <a:r>
              <a:rPr lang="en-US" dirty="0"/>
              <a:t>Sync files to Azure Storage, just like you did for structured data.</a:t>
            </a:r>
          </a:p>
        </p:txBody>
      </p:sp>
      <p:sp>
        <p:nvSpPr>
          <p:cNvPr id="3" name="Title 2"/>
          <p:cNvSpPr>
            <a:spLocks noGrp="1"/>
          </p:cNvSpPr>
          <p:nvPr>
            <p:ph type="title"/>
          </p:nvPr>
        </p:nvSpPr>
        <p:spPr/>
        <p:txBody>
          <a:bodyPr/>
          <a:lstStyle/>
          <a:p>
            <a:r>
              <a:rPr lang="en-US" dirty="0"/>
              <a:t>File Sync</a:t>
            </a:r>
          </a:p>
        </p:txBody>
      </p:sp>
      <p:pic>
        <p:nvPicPr>
          <p:cNvPr id="5" name="Picture 4">
            <a:hlinkClick r:id="rId3"/>
          </p:cNvPr>
          <p:cNvPicPr>
            <a:picLocks noChangeAspect="1"/>
          </p:cNvPicPr>
          <p:nvPr/>
        </p:nvPicPr>
        <p:blipFill>
          <a:blip r:embed="rId4"/>
          <a:stretch>
            <a:fillRect/>
          </a:stretch>
        </p:blipFill>
        <p:spPr>
          <a:xfrm>
            <a:off x="2286824" y="1778000"/>
            <a:ext cx="7226300" cy="5080000"/>
          </a:xfrm>
          <a:prstGeom prst="rect">
            <a:avLst/>
          </a:prstGeom>
        </p:spPr>
      </p:pic>
    </p:spTree>
    <p:extLst>
      <p:ext uri="{BB962C8B-B14F-4D97-AF65-F5344CB8AC3E}">
        <p14:creationId xmlns:p14="http://schemas.microsoft.com/office/powerpoint/2010/main" val="25269951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Lunch!</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Presenter First Name</a:t>
            </a:r>
          </a:p>
          <a:p>
            <a:r>
              <a:rPr lang="en-US" sz="1961" dirty="0">
                <a:cs typeface="Arial"/>
              </a:rPr>
              <a:t>Presenter Last Name</a:t>
            </a:r>
          </a:p>
          <a:p>
            <a:r>
              <a:rPr lang="en-US" sz="1961" dirty="0">
                <a:latin typeface="+mj-lt"/>
                <a:cs typeface="Arial"/>
              </a:rPr>
              <a:t>Presenter Title</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Presenter e-mail</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blogs</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171618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Apps!</a:t>
            </a:r>
          </a:p>
        </p:txBody>
      </p:sp>
      <p:sp>
        <p:nvSpPr>
          <p:cNvPr id="4" name="Text Placeholder 3"/>
          <p:cNvSpPr>
            <a:spLocks noGrp="1"/>
          </p:cNvSpPr>
          <p:nvPr>
            <p:ph type="body" idx="1"/>
          </p:nvPr>
        </p:nvSpPr>
        <p:spPr/>
        <p:txBody>
          <a:bodyPr/>
          <a:lstStyle/>
          <a:p>
            <a:endParaRPr lang="en-US"/>
          </a:p>
        </p:txBody>
      </p:sp>
      <p:grpSp>
        <p:nvGrpSpPr>
          <p:cNvPr id="20" name="Group 19"/>
          <p:cNvGrpSpPr/>
          <p:nvPr/>
        </p:nvGrpSpPr>
        <p:grpSpPr>
          <a:xfrm>
            <a:off x="1238510" y="2224040"/>
            <a:ext cx="2409927" cy="2409925"/>
            <a:chOff x="2198321" y="2512828"/>
            <a:chExt cx="2409926" cy="2409925"/>
          </a:xfrm>
        </p:grpSpPr>
        <p:sp>
          <p:nvSpPr>
            <p:cNvPr id="11" name="Shape 114"/>
            <p:cNvSpPr/>
            <p:nvPr/>
          </p:nvSpPr>
          <p:spPr>
            <a:xfrm>
              <a:off x="2198322" y="2512828"/>
              <a:ext cx="2409925" cy="2409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E15B"/>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2" name="Shape 115"/>
            <p:cNvSpPr/>
            <p:nvPr/>
          </p:nvSpPr>
          <p:spPr>
            <a:xfrm>
              <a:off x="2198321" y="2801177"/>
              <a:ext cx="2409925" cy="111825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189M</a:t>
              </a:r>
              <a:endParaRPr sz="6600" dirty="0">
                <a:solidFill>
                  <a:schemeClr val="bg1"/>
                </a:solidFill>
              </a:endParaRPr>
            </a:p>
          </p:txBody>
        </p:sp>
        <p:sp>
          <p:nvSpPr>
            <p:cNvPr id="17" name="Shape 120"/>
            <p:cNvSpPr/>
            <p:nvPr/>
          </p:nvSpPr>
          <p:spPr>
            <a:xfrm>
              <a:off x="2198321" y="3704854"/>
              <a:ext cx="2409925" cy="96436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algn="ctr">
                <a:defRPr sz="1800">
                  <a:solidFill>
                    <a:srgbClr val="000000"/>
                  </a:solidFill>
                </a:defRPr>
              </a:pPr>
              <a:r>
                <a:rPr lang="en-US" sz="2800" dirty="0">
                  <a:solidFill>
                    <a:schemeClr val="bg1"/>
                  </a:solidFill>
                </a:rPr>
                <a:t>downloads </a:t>
              </a:r>
            </a:p>
            <a:p>
              <a:pPr algn="ctr">
                <a:defRPr sz="1800">
                  <a:solidFill>
                    <a:srgbClr val="000000"/>
                  </a:solidFill>
                </a:defRPr>
              </a:pPr>
              <a:r>
                <a:rPr lang="en-US" sz="2800" dirty="0">
                  <a:solidFill>
                    <a:schemeClr val="bg1"/>
                  </a:solidFill>
                </a:rPr>
                <a:t>a day</a:t>
              </a:r>
              <a:endParaRPr sz="2800" dirty="0">
                <a:solidFill>
                  <a:schemeClr val="bg1"/>
                </a:solidFill>
              </a:endParaRPr>
            </a:p>
          </p:txBody>
        </p:sp>
      </p:grpSp>
      <p:grpSp>
        <p:nvGrpSpPr>
          <p:cNvPr id="21" name="Group 20"/>
          <p:cNvGrpSpPr/>
          <p:nvPr/>
        </p:nvGrpSpPr>
        <p:grpSpPr>
          <a:xfrm>
            <a:off x="4886947" y="2221992"/>
            <a:ext cx="2414016" cy="2414016"/>
            <a:chOff x="5101220" y="2512828"/>
            <a:chExt cx="2414016" cy="2414016"/>
          </a:xfrm>
        </p:grpSpPr>
        <p:sp>
          <p:nvSpPr>
            <p:cNvPr id="13" name="Shape 116"/>
            <p:cNvSpPr>
              <a:spLocks noChangeAspect="1"/>
            </p:cNvSpPr>
            <p:nvPr/>
          </p:nvSpPr>
          <p:spPr>
            <a:xfrm>
              <a:off x="5101220" y="2512828"/>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56EE"/>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4" name="Shape 117"/>
            <p:cNvSpPr/>
            <p:nvPr/>
          </p:nvSpPr>
          <p:spPr>
            <a:xfrm>
              <a:off x="5101220" y="2838429"/>
              <a:ext cx="2408200" cy="111825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200</a:t>
              </a:r>
              <a:endParaRPr sz="6600" dirty="0">
                <a:solidFill>
                  <a:schemeClr val="bg1"/>
                </a:solidFill>
              </a:endParaRPr>
            </a:p>
          </p:txBody>
        </p:sp>
        <p:sp>
          <p:nvSpPr>
            <p:cNvPr id="18" name="Shape 121"/>
            <p:cNvSpPr/>
            <p:nvPr/>
          </p:nvSpPr>
          <p:spPr>
            <a:xfrm>
              <a:off x="5101220" y="3717670"/>
              <a:ext cx="2408199" cy="96436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algn="ctr">
                <a:defRPr sz="1800">
                  <a:solidFill>
                    <a:srgbClr val="000000"/>
                  </a:solidFill>
                </a:defRPr>
              </a:pPr>
              <a:r>
                <a:rPr lang="en-US" sz="2800" dirty="0" err="1">
                  <a:solidFill>
                    <a:schemeClr val="bg1"/>
                  </a:solidFill>
                </a:rPr>
                <a:t>mins</a:t>
              </a:r>
              <a:r>
                <a:rPr lang="en-US" sz="2800" dirty="0">
                  <a:solidFill>
                    <a:schemeClr val="bg1"/>
                  </a:solidFill>
                </a:rPr>
                <a:t> on phone</a:t>
              </a:r>
              <a:endParaRPr sz="2800" dirty="0">
                <a:solidFill>
                  <a:schemeClr val="bg1"/>
                </a:solidFill>
              </a:endParaRPr>
            </a:p>
          </p:txBody>
        </p:sp>
      </p:grpSp>
      <p:grpSp>
        <p:nvGrpSpPr>
          <p:cNvPr id="22" name="Group 21"/>
          <p:cNvGrpSpPr/>
          <p:nvPr/>
        </p:nvGrpSpPr>
        <p:grpSpPr>
          <a:xfrm>
            <a:off x="8539472" y="2221992"/>
            <a:ext cx="2414019" cy="2414016"/>
            <a:chOff x="8083213" y="2512828"/>
            <a:chExt cx="2414018" cy="2414016"/>
          </a:xfrm>
        </p:grpSpPr>
        <p:sp>
          <p:nvSpPr>
            <p:cNvPr id="15" name="Shape 118"/>
            <p:cNvSpPr>
              <a:spLocks/>
            </p:cNvSpPr>
            <p:nvPr/>
          </p:nvSpPr>
          <p:spPr>
            <a:xfrm>
              <a:off x="8083215" y="2512828"/>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7E5"/>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6" name="Shape 119"/>
            <p:cNvSpPr/>
            <p:nvPr/>
          </p:nvSpPr>
          <p:spPr>
            <a:xfrm>
              <a:off x="8083214" y="2849592"/>
              <a:ext cx="2414017" cy="111825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127</a:t>
              </a:r>
              <a:endParaRPr sz="6600" dirty="0">
                <a:solidFill>
                  <a:schemeClr val="bg1"/>
                </a:solidFill>
              </a:endParaRPr>
            </a:p>
          </p:txBody>
        </p:sp>
        <p:sp>
          <p:nvSpPr>
            <p:cNvPr id="19" name="Shape 122"/>
            <p:cNvSpPr/>
            <p:nvPr/>
          </p:nvSpPr>
          <p:spPr>
            <a:xfrm>
              <a:off x="8083213" y="3711972"/>
              <a:ext cx="2414018" cy="96436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1800"/>
              </a:pPr>
              <a:r>
                <a:rPr lang="en-US" sz="2800" dirty="0" err="1">
                  <a:solidFill>
                    <a:schemeClr val="bg1"/>
                  </a:solidFill>
                  <a:latin typeface="Segoe UI"/>
                  <a:ea typeface="Segoe UI"/>
                  <a:cs typeface="Segoe UI"/>
                  <a:sym typeface="Segoe UI"/>
                </a:rPr>
                <a:t>mins</a:t>
              </a:r>
              <a:r>
                <a:rPr lang="en-US" sz="2800" dirty="0">
                  <a:solidFill>
                    <a:schemeClr val="bg1"/>
                  </a:solidFill>
                  <a:latin typeface="Segoe UI"/>
                  <a:ea typeface="Segoe UI"/>
                  <a:cs typeface="Segoe UI"/>
                  <a:sym typeface="Segoe UI"/>
                </a:rPr>
                <a:t> in </a:t>
              </a:r>
            </a:p>
            <a:p>
              <a:pPr algn="ctr">
                <a:defRPr sz="1800"/>
              </a:pPr>
              <a:r>
                <a:rPr lang="en-US" sz="2800" dirty="0">
                  <a:solidFill>
                    <a:schemeClr val="bg1"/>
                  </a:solidFill>
                  <a:latin typeface="Segoe UI"/>
                  <a:ea typeface="Segoe UI"/>
                  <a:cs typeface="Segoe UI"/>
                  <a:sym typeface="Segoe UI"/>
                </a:rPr>
                <a:t>apps</a:t>
              </a:r>
              <a:endParaRPr sz="2800" dirty="0">
                <a:solidFill>
                  <a:schemeClr val="bg1"/>
                </a:solidFill>
                <a:latin typeface="Segoe UI"/>
                <a:ea typeface="Segoe UI"/>
                <a:cs typeface="Segoe UI"/>
                <a:sym typeface="Segoe UI"/>
              </a:endParaRPr>
            </a:p>
          </p:txBody>
        </p:sp>
      </p:grpSp>
      <p:pic>
        <p:nvPicPr>
          <p:cNvPr id="5" name="Picture 4"/>
          <p:cNvPicPr>
            <a:picLocks noChangeAspect="1"/>
          </p:cNvPicPr>
          <p:nvPr/>
        </p:nvPicPr>
        <p:blipFill>
          <a:blip r:embed="rId2"/>
          <a:stretch>
            <a:fillRect/>
          </a:stretch>
        </p:blipFill>
        <p:spPr>
          <a:xfrm>
            <a:off x="1572619" y="310835"/>
            <a:ext cx="1112599" cy="1112599"/>
          </a:xfrm>
          <a:prstGeom prst="rect">
            <a:avLst/>
          </a:prstGeom>
        </p:spPr>
      </p:pic>
    </p:spTree>
    <p:extLst>
      <p:ext uri="{BB962C8B-B14F-4D97-AF65-F5344CB8AC3E}">
        <p14:creationId xmlns:p14="http://schemas.microsoft.com/office/powerpoint/2010/main" val="306009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50" fill="hold"/>
                                        <p:tgtEl>
                                          <p:spTgt spid="20"/>
                                        </p:tgtEl>
                                        <p:attrNameLst>
                                          <p:attrName>ppt_x</p:attrName>
                                        </p:attrNameLst>
                                      </p:cBhvr>
                                      <p:tavLst>
                                        <p:tav tm="0">
                                          <p:val>
                                            <p:strVal val="#ppt_x"/>
                                          </p:val>
                                        </p:tav>
                                        <p:tav tm="100000">
                                          <p:val>
                                            <p:strVal val="#ppt_x"/>
                                          </p:val>
                                        </p:tav>
                                      </p:tavLst>
                                    </p:anim>
                                    <p:anim calcmode="lin" valueType="num">
                                      <p:cBhvr additive="base">
                                        <p:cTn id="8"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fill="hold"/>
                                        <p:tgtEl>
                                          <p:spTgt spid="21"/>
                                        </p:tgtEl>
                                        <p:attrNameLst>
                                          <p:attrName>ppt_x</p:attrName>
                                        </p:attrNameLst>
                                      </p:cBhvr>
                                      <p:tavLst>
                                        <p:tav tm="0">
                                          <p:val>
                                            <p:strVal val="#ppt_x"/>
                                          </p:val>
                                        </p:tav>
                                        <p:tav tm="100000">
                                          <p:val>
                                            <p:strVal val="#ppt_x"/>
                                          </p:val>
                                        </p:tav>
                                      </p:tavLst>
                                    </p:anim>
                                    <p:anim calcmode="lin" valueType="num">
                                      <p:cBhvr additive="base">
                                        <p:cTn id="14"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250" fill="hold"/>
                                        <p:tgtEl>
                                          <p:spTgt spid="22"/>
                                        </p:tgtEl>
                                        <p:attrNameLst>
                                          <p:attrName>ppt_x</p:attrName>
                                        </p:attrNameLst>
                                      </p:cBhvr>
                                      <p:tavLst>
                                        <p:tav tm="0">
                                          <p:val>
                                            <p:strVal val="#ppt_x"/>
                                          </p:val>
                                        </p:tav>
                                        <p:tav tm="100000">
                                          <p:val>
                                            <p:strVal val="#ppt_x"/>
                                          </p:val>
                                        </p:tav>
                                      </p:tavLst>
                                    </p:anim>
                                    <p:anim calcmode="lin" valueType="num">
                                      <p:cBhvr additive="base">
                                        <p:cTn id="2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stretch>
            <a:fillRect/>
          </a:stretch>
        </p:blipFill>
        <p:spPr>
          <a:xfrm>
            <a:off x="5559911" y="2947500"/>
            <a:ext cx="886791" cy="886791"/>
          </a:xfrm>
          <a:prstGeom prst="rect">
            <a:avLst/>
          </a:prstGeom>
        </p:spPr>
      </p:pic>
      <p:pic>
        <p:nvPicPr>
          <p:cNvPr id="62" name="Picture 61"/>
          <p:cNvPicPr>
            <a:picLocks noChangeAspect="1"/>
          </p:cNvPicPr>
          <p:nvPr/>
        </p:nvPicPr>
        <p:blipFill>
          <a:blip r:embed="rId3"/>
          <a:stretch>
            <a:fillRect/>
          </a:stretch>
        </p:blipFill>
        <p:spPr>
          <a:xfrm>
            <a:off x="6440167" y="2967175"/>
            <a:ext cx="850524" cy="850524"/>
          </a:xfrm>
          <a:prstGeom prst="rect">
            <a:avLst/>
          </a:prstGeom>
        </p:spPr>
      </p:pic>
      <p:pic>
        <p:nvPicPr>
          <p:cNvPr id="63" name="Picture 62"/>
          <p:cNvPicPr>
            <a:picLocks noChangeAspect="1"/>
          </p:cNvPicPr>
          <p:nvPr/>
        </p:nvPicPr>
        <p:blipFill>
          <a:blip r:embed="rId3"/>
          <a:stretch>
            <a:fillRect/>
          </a:stretch>
        </p:blipFill>
        <p:spPr>
          <a:xfrm>
            <a:off x="8195178" y="2976780"/>
            <a:ext cx="850524" cy="850524"/>
          </a:xfrm>
          <a:prstGeom prst="rect">
            <a:avLst/>
          </a:prstGeom>
        </p:spPr>
      </p:pic>
      <p:pic>
        <p:nvPicPr>
          <p:cNvPr id="64" name="Picture 63"/>
          <p:cNvPicPr>
            <a:picLocks noChangeAspect="1"/>
          </p:cNvPicPr>
          <p:nvPr/>
        </p:nvPicPr>
        <p:blipFill>
          <a:blip r:embed="rId3"/>
          <a:stretch>
            <a:fillRect/>
          </a:stretch>
        </p:blipFill>
        <p:spPr>
          <a:xfrm>
            <a:off x="3797225" y="3836908"/>
            <a:ext cx="850524" cy="850524"/>
          </a:xfrm>
          <a:prstGeom prst="rect">
            <a:avLst/>
          </a:prstGeom>
        </p:spPr>
      </p:pic>
      <p:pic>
        <p:nvPicPr>
          <p:cNvPr id="65" name="Picture 64"/>
          <p:cNvPicPr>
            <a:picLocks noChangeAspect="1"/>
          </p:cNvPicPr>
          <p:nvPr/>
        </p:nvPicPr>
        <p:blipFill>
          <a:blip r:embed="rId3"/>
          <a:stretch>
            <a:fillRect/>
          </a:stretch>
        </p:blipFill>
        <p:spPr>
          <a:xfrm>
            <a:off x="4658647" y="4750606"/>
            <a:ext cx="850524" cy="850524"/>
          </a:xfrm>
          <a:prstGeom prst="rect">
            <a:avLst/>
          </a:prstGeom>
        </p:spPr>
      </p:pic>
      <p:pic>
        <p:nvPicPr>
          <p:cNvPr id="66" name="Picture 65"/>
          <p:cNvPicPr>
            <a:picLocks noChangeAspect="1"/>
          </p:cNvPicPr>
          <p:nvPr/>
        </p:nvPicPr>
        <p:blipFill>
          <a:blip r:embed="rId3"/>
          <a:stretch>
            <a:fillRect/>
          </a:stretch>
        </p:blipFill>
        <p:spPr>
          <a:xfrm>
            <a:off x="9896781" y="4725854"/>
            <a:ext cx="850524" cy="850524"/>
          </a:xfrm>
          <a:prstGeom prst="rect">
            <a:avLst/>
          </a:prstGeom>
        </p:spPr>
      </p:pic>
      <p:pic>
        <p:nvPicPr>
          <p:cNvPr id="67" name="Picture 66"/>
          <p:cNvPicPr>
            <a:picLocks noChangeAspect="1"/>
          </p:cNvPicPr>
          <p:nvPr/>
        </p:nvPicPr>
        <p:blipFill>
          <a:blip r:embed="rId3"/>
          <a:stretch>
            <a:fillRect/>
          </a:stretch>
        </p:blipFill>
        <p:spPr>
          <a:xfrm>
            <a:off x="7313454" y="5595585"/>
            <a:ext cx="850524" cy="850524"/>
          </a:xfrm>
          <a:prstGeom prst="rect">
            <a:avLst/>
          </a:prstGeom>
        </p:spPr>
      </p:pic>
      <p:pic>
        <p:nvPicPr>
          <p:cNvPr id="69" name="Picture 68"/>
          <p:cNvPicPr>
            <a:picLocks noChangeAspect="1"/>
          </p:cNvPicPr>
          <p:nvPr/>
        </p:nvPicPr>
        <p:blipFill>
          <a:blip r:embed="rId2"/>
          <a:stretch>
            <a:fillRect/>
          </a:stretch>
        </p:blipFill>
        <p:spPr>
          <a:xfrm>
            <a:off x="9019053" y="2958646"/>
            <a:ext cx="886791" cy="886791"/>
          </a:xfrm>
          <a:prstGeom prst="rect">
            <a:avLst/>
          </a:prstGeom>
        </p:spPr>
      </p:pic>
      <p:pic>
        <p:nvPicPr>
          <p:cNvPr id="70" name="Picture 69"/>
          <p:cNvPicPr>
            <a:picLocks noChangeAspect="1"/>
          </p:cNvPicPr>
          <p:nvPr/>
        </p:nvPicPr>
        <p:blipFill>
          <a:blip r:embed="rId2"/>
          <a:stretch>
            <a:fillRect/>
          </a:stretch>
        </p:blipFill>
        <p:spPr>
          <a:xfrm>
            <a:off x="9879195" y="3827304"/>
            <a:ext cx="886791" cy="886791"/>
          </a:xfrm>
          <a:prstGeom prst="rect">
            <a:avLst/>
          </a:prstGeom>
        </p:spPr>
      </p:pic>
      <p:pic>
        <p:nvPicPr>
          <p:cNvPr id="71" name="Picture 70"/>
          <p:cNvPicPr>
            <a:picLocks noChangeAspect="1"/>
          </p:cNvPicPr>
          <p:nvPr/>
        </p:nvPicPr>
        <p:blipFill>
          <a:blip r:embed="rId2"/>
          <a:stretch>
            <a:fillRect/>
          </a:stretch>
        </p:blipFill>
        <p:spPr>
          <a:xfrm>
            <a:off x="8168488" y="4728006"/>
            <a:ext cx="886791" cy="886791"/>
          </a:xfrm>
          <a:prstGeom prst="rect">
            <a:avLst/>
          </a:prstGeom>
        </p:spPr>
      </p:pic>
      <p:pic>
        <p:nvPicPr>
          <p:cNvPr id="72" name="Picture 71"/>
          <p:cNvPicPr>
            <a:picLocks noChangeAspect="1"/>
          </p:cNvPicPr>
          <p:nvPr/>
        </p:nvPicPr>
        <p:blipFill>
          <a:blip r:embed="rId2"/>
          <a:stretch>
            <a:fillRect/>
          </a:stretch>
        </p:blipFill>
        <p:spPr>
          <a:xfrm>
            <a:off x="5550452" y="5609428"/>
            <a:ext cx="886791" cy="886791"/>
          </a:xfrm>
          <a:prstGeom prst="rect">
            <a:avLst/>
          </a:prstGeom>
        </p:spPr>
      </p:pic>
      <p:pic>
        <p:nvPicPr>
          <p:cNvPr id="73" name="Picture 72"/>
          <p:cNvPicPr>
            <a:picLocks noChangeAspect="1"/>
          </p:cNvPicPr>
          <p:nvPr/>
        </p:nvPicPr>
        <p:blipFill>
          <a:blip r:embed="rId2"/>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stretch>
            <a:fillRect/>
          </a:stretch>
        </p:blipFill>
        <p:spPr>
          <a:xfrm>
            <a:off x="6457612" y="4750606"/>
            <a:ext cx="850524" cy="850524"/>
          </a:xfrm>
          <a:prstGeom prst="rect">
            <a:avLst/>
          </a:prstGeom>
        </p:spPr>
      </p:pic>
      <p:pic>
        <p:nvPicPr>
          <p:cNvPr id="60" name="Picture 59"/>
          <p:cNvPicPr>
            <a:picLocks noChangeAspect="1"/>
          </p:cNvPicPr>
          <p:nvPr/>
        </p:nvPicPr>
        <p:blipFill>
          <a:blip r:embed="rId5"/>
          <a:stretch>
            <a:fillRect/>
          </a:stretch>
        </p:blipFill>
        <p:spPr>
          <a:xfrm>
            <a:off x="9037426" y="5614797"/>
            <a:ext cx="850524" cy="850524"/>
          </a:xfrm>
          <a:prstGeom prst="rect">
            <a:avLst/>
          </a:prstGeom>
        </p:spPr>
      </p:pic>
      <p:pic>
        <p:nvPicPr>
          <p:cNvPr id="61" name="Picture 60"/>
          <p:cNvPicPr>
            <a:picLocks noChangeAspect="1"/>
          </p:cNvPicPr>
          <p:nvPr/>
        </p:nvPicPr>
        <p:blipFill>
          <a:blip r:embed="rId5"/>
          <a:stretch>
            <a:fillRect/>
          </a:stretch>
        </p:blipFill>
        <p:spPr>
          <a:xfrm>
            <a:off x="10778708" y="3836908"/>
            <a:ext cx="850524" cy="850524"/>
          </a:xfrm>
          <a:prstGeom prst="rect">
            <a:avLst/>
          </a:prstGeom>
        </p:spPr>
      </p:pic>
      <p:sp>
        <p:nvSpPr>
          <p:cNvPr id="7" name="Text Placeholder 6"/>
          <p:cNvSpPr>
            <a:spLocks noGrp="1"/>
          </p:cNvSpPr>
          <p:nvPr>
            <p:ph type="body" idx="1"/>
          </p:nvPr>
        </p:nvSpPr>
        <p:spPr>
          <a:xfrm>
            <a:off x="624032" y="1219201"/>
            <a:ext cx="10515600" cy="3321482"/>
          </a:xfrm>
        </p:spPr>
        <p:txBody>
          <a:bodyPr/>
          <a:lstStyle/>
          <a:p>
            <a:r>
              <a:rPr lang="en-US" sz="3600" dirty="0"/>
              <a:t>The average app user has </a:t>
            </a:r>
            <a:r>
              <a:rPr lang="en-US" sz="4800" b="1" dirty="0"/>
              <a:t>36</a:t>
            </a:r>
            <a:r>
              <a:rPr lang="en-US" sz="3600" dirty="0"/>
              <a:t> apps installed on his or her phone.</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stretch>
            <a:fillRect/>
          </a:stretch>
        </p:blipFill>
        <p:spPr>
          <a:xfrm>
            <a:off x="9023239" y="3817702"/>
            <a:ext cx="888943" cy="888943"/>
          </a:xfrm>
          <a:prstGeom prst="rect">
            <a:avLst/>
          </a:prstGeom>
        </p:spPr>
      </p:pic>
      <p:pic>
        <p:nvPicPr>
          <p:cNvPr id="49" name="Picture 48"/>
          <p:cNvPicPr>
            <a:picLocks noChangeAspect="1"/>
          </p:cNvPicPr>
          <p:nvPr/>
        </p:nvPicPr>
        <p:blipFill>
          <a:blip r:embed="rId8"/>
          <a:stretch>
            <a:fillRect/>
          </a:stretch>
        </p:blipFill>
        <p:spPr>
          <a:xfrm>
            <a:off x="9879197" y="2928756"/>
            <a:ext cx="888943" cy="888943"/>
          </a:xfrm>
          <a:prstGeom prst="rect">
            <a:avLst/>
          </a:prstGeom>
        </p:spPr>
      </p:pic>
      <p:pic>
        <p:nvPicPr>
          <p:cNvPr id="52" name="Picture 51"/>
          <p:cNvPicPr>
            <a:picLocks noChangeAspect="1"/>
          </p:cNvPicPr>
          <p:nvPr/>
        </p:nvPicPr>
        <p:blipFill>
          <a:blip r:embed="rId8"/>
          <a:stretch>
            <a:fillRect/>
          </a:stretch>
        </p:blipFill>
        <p:spPr>
          <a:xfrm>
            <a:off x="9879196" y="5595588"/>
            <a:ext cx="888943" cy="888943"/>
          </a:xfrm>
          <a:prstGeom prst="rect">
            <a:avLst/>
          </a:prstGeom>
        </p:spPr>
      </p:pic>
      <p:pic>
        <p:nvPicPr>
          <p:cNvPr id="53" name="Picture 52"/>
          <p:cNvPicPr>
            <a:picLocks noChangeAspect="1"/>
          </p:cNvPicPr>
          <p:nvPr/>
        </p:nvPicPr>
        <p:blipFill>
          <a:blip r:embed="rId8"/>
          <a:stretch>
            <a:fillRect/>
          </a:stretch>
        </p:blipFill>
        <p:spPr>
          <a:xfrm>
            <a:off x="10761227" y="2928756"/>
            <a:ext cx="888943" cy="888943"/>
          </a:xfrm>
          <a:prstGeom prst="rect">
            <a:avLst/>
          </a:prstGeom>
        </p:spPr>
      </p:pic>
      <p:pic>
        <p:nvPicPr>
          <p:cNvPr id="54" name="Picture 53"/>
          <p:cNvPicPr>
            <a:picLocks noChangeAspect="1"/>
          </p:cNvPicPr>
          <p:nvPr/>
        </p:nvPicPr>
        <p:blipFill>
          <a:blip r:embed="rId8"/>
          <a:stretch>
            <a:fillRect/>
          </a:stretch>
        </p:blipFill>
        <p:spPr>
          <a:xfrm>
            <a:off x="10757770" y="4706645"/>
            <a:ext cx="888943" cy="888943"/>
          </a:xfrm>
          <a:prstGeom prst="rect">
            <a:avLst/>
          </a:prstGeom>
        </p:spPr>
      </p:pic>
      <p:pic>
        <p:nvPicPr>
          <p:cNvPr id="41" name="Picture 40"/>
          <p:cNvPicPr>
            <a:picLocks noChangeAspect="1"/>
          </p:cNvPicPr>
          <p:nvPr/>
        </p:nvPicPr>
        <p:blipFill>
          <a:blip r:embed="rId3"/>
          <a:stretch>
            <a:fillRect/>
          </a:stretch>
        </p:blipFill>
        <p:spPr>
          <a:xfrm>
            <a:off x="8200244" y="3893853"/>
            <a:ext cx="850524" cy="850524"/>
          </a:xfrm>
          <a:prstGeom prst="rect">
            <a:avLst/>
          </a:prstGeom>
        </p:spPr>
      </p:pic>
      <p:pic>
        <p:nvPicPr>
          <p:cNvPr id="42" name="Picture 41"/>
          <p:cNvPicPr>
            <a:picLocks noChangeAspect="1"/>
          </p:cNvPicPr>
          <p:nvPr/>
        </p:nvPicPr>
        <p:blipFill>
          <a:blip r:embed="rId3"/>
          <a:stretch>
            <a:fillRect/>
          </a:stretch>
        </p:blipFill>
        <p:spPr>
          <a:xfrm>
            <a:off x="10796189" y="5609428"/>
            <a:ext cx="850524" cy="850524"/>
          </a:xfrm>
          <a:prstGeom prst="rect">
            <a:avLst/>
          </a:prstGeom>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7583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sp>
        <p:nvSpPr>
          <p:cNvPr id="6" name="Title 5"/>
          <p:cNvSpPr>
            <a:spLocks noGrp="1"/>
          </p:cNvSpPr>
          <p:nvPr>
            <p:ph type="title"/>
          </p:nvPr>
        </p:nvSpPr>
        <p:spPr/>
        <p:txBody>
          <a:bodyPr/>
          <a:lstStyle/>
          <a:p>
            <a:endParaRPr lang="en-US" dirty="0"/>
          </a:p>
        </p:txBody>
      </p:sp>
      <p:sp>
        <p:nvSpPr>
          <p:cNvPr id="7" name="Text Placeholder 6"/>
          <p:cNvSpPr>
            <a:spLocks noGrp="1"/>
          </p:cNvSpPr>
          <p:nvPr>
            <p:ph type="body" idx="1"/>
          </p:nvPr>
        </p:nvSpPr>
        <p:spPr>
          <a:xfrm>
            <a:off x="624032" y="1219201"/>
            <a:ext cx="10515600" cy="3321482"/>
          </a:xfrm>
        </p:spPr>
        <p:txBody>
          <a:bodyPr/>
          <a:lstStyle/>
          <a:p>
            <a:r>
              <a:rPr lang="en-US" sz="3600" dirty="0"/>
              <a:t>Only 1/4 are </a:t>
            </a:r>
            <a:r>
              <a:rPr lang="en-US" sz="3600" b="1" dirty="0"/>
              <a:t>used daily</a:t>
            </a:r>
            <a:r>
              <a:rPr lang="en-US" sz="3600" dirty="0"/>
              <a:t>:</a:t>
            </a:r>
          </a:p>
        </p:txBody>
      </p:sp>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7"/>
          <a:stretch>
            <a:fillRect/>
          </a:stretch>
        </p:blipFill>
        <p:spPr>
          <a:xfrm>
            <a:off x="3787264" y="2928762"/>
            <a:ext cx="888943" cy="888943"/>
          </a:xfrm>
          <a:prstGeom prst="rect">
            <a:avLst/>
          </a:prstGeom>
        </p:spPr>
      </p:pic>
      <p:pic>
        <p:nvPicPr>
          <p:cNvPr id="14" name="Picture 13"/>
          <p:cNvPicPr>
            <a:picLocks noChangeAspect="1"/>
          </p:cNvPicPr>
          <p:nvPr/>
        </p:nvPicPr>
        <p:blipFill>
          <a:blip r:embed="rId7"/>
          <a:stretch>
            <a:fillRect/>
          </a:stretch>
        </p:blipFill>
        <p:spPr>
          <a:xfrm>
            <a:off x="3783807" y="4706651"/>
            <a:ext cx="888943" cy="888943"/>
          </a:xfrm>
          <a:prstGeom prst="rect">
            <a:avLst/>
          </a:prstGeom>
        </p:spPr>
      </p:pic>
      <p:pic>
        <p:nvPicPr>
          <p:cNvPr id="25" name="Picture 24"/>
          <p:cNvPicPr>
            <a:picLocks noChangeAspect="1"/>
          </p:cNvPicPr>
          <p:nvPr/>
        </p:nvPicPr>
        <p:blipFill>
          <a:blip r:embed="rId7"/>
          <a:stretch>
            <a:fillRect/>
          </a:stretch>
        </p:blipFill>
        <p:spPr>
          <a:xfrm>
            <a:off x="4646902" y="2928759"/>
            <a:ext cx="888943" cy="888943"/>
          </a:xfrm>
          <a:prstGeom prst="rect">
            <a:avLst/>
          </a:prstGeom>
        </p:spPr>
      </p:pic>
      <p:pic>
        <p:nvPicPr>
          <p:cNvPr id="28" name="Picture 27"/>
          <p:cNvPicPr>
            <a:picLocks noChangeAspect="1"/>
          </p:cNvPicPr>
          <p:nvPr/>
        </p:nvPicPr>
        <p:blipFill>
          <a:blip r:embed="rId7"/>
          <a:stretch>
            <a:fillRect/>
          </a:stretch>
        </p:blipFill>
        <p:spPr>
          <a:xfrm>
            <a:off x="4646901" y="5595591"/>
            <a:ext cx="888943" cy="888943"/>
          </a:xfrm>
          <a:prstGeom prst="rect">
            <a:avLst/>
          </a:prstGeom>
        </p:spPr>
      </p:pic>
      <p:grpSp>
        <p:nvGrpSpPr>
          <p:cNvPr id="2" name="Group 1"/>
          <p:cNvGrpSpPr/>
          <p:nvPr/>
        </p:nvGrpSpPr>
        <p:grpSpPr>
          <a:xfrm>
            <a:off x="5533742" y="2928756"/>
            <a:ext cx="6155806" cy="3581229"/>
            <a:chOff x="5533742" y="2928756"/>
            <a:chExt cx="6155806" cy="3581229"/>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6" name="Picture 65"/>
            <p:cNvPicPr>
              <a:picLocks noChangeAspect="1"/>
            </p:cNvPicPr>
            <p:nvPr/>
          </p:nvPicPr>
          <p:blipFill>
            <a:blip r:embed="rId2">
              <a:duotone>
                <a:schemeClr val="bg2">
                  <a:shade val="45000"/>
                  <a:satMod val="135000"/>
                </a:schemeClr>
                <a:prstClr val="white"/>
              </a:duotone>
            </a:blip>
            <a:stretch>
              <a:fillRect/>
            </a:stretch>
          </p:blipFill>
          <p:spPr>
            <a:xfrm>
              <a:off x="9896781" y="4725854"/>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0" name="Picture 69"/>
            <p:cNvPicPr>
              <a:picLocks noChangeAspect="1"/>
            </p:cNvPicPr>
            <p:nvPr/>
          </p:nvPicPr>
          <p:blipFill>
            <a:blip r:embed="rId3">
              <a:duotone>
                <a:schemeClr val="bg2">
                  <a:shade val="45000"/>
                  <a:satMod val="135000"/>
                </a:schemeClr>
                <a:prstClr val="white"/>
              </a:duotone>
            </a:blip>
            <a:stretch>
              <a:fillRect/>
            </a:stretch>
          </p:blipFill>
          <p:spPr>
            <a:xfrm>
              <a:off x="9879195" y="3827304"/>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9" name="Picture 78"/>
            <p:cNvPicPr>
              <a:picLocks noChangeAspect="1"/>
            </p:cNvPicPr>
            <p:nvPr/>
          </p:nvPicPr>
          <p:blipFill>
            <a:blip r:embed="rId8">
              <a:duotone>
                <a:schemeClr val="bg2">
                  <a:shade val="45000"/>
                  <a:satMod val="135000"/>
                </a:schemeClr>
                <a:prstClr val="white"/>
              </a:duotone>
            </a:blip>
            <a:stretch>
              <a:fillRect/>
            </a:stretch>
          </p:blipFill>
          <p:spPr>
            <a:xfrm>
              <a:off x="10775148" y="5595585"/>
              <a:ext cx="914400" cy="914400"/>
            </a:xfrm>
            <a:prstGeom prst="rect">
              <a:avLst/>
            </a:prstGeom>
          </p:spPr>
        </p:pic>
        <p:pic>
          <p:nvPicPr>
            <p:cNvPr id="57" name="Picture 56"/>
            <p:cNvPicPr>
              <a:picLocks noChangeAspect="1"/>
            </p:cNvPicPr>
            <p:nvPr/>
          </p:nvPicPr>
          <p:blipFill>
            <a:blip r:embed="rId9">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9">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9">
              <a:duotone>
                <a:schemeClr val="bg2">
                  <a:shade val="45000"/>
                  <a:satMod val="135000"/>
                </a:schemeClr>
                <a:prstClr val="white"/>
              </a:duotone>
            </a:blip>
            <a:stretch>
              <a:fillRect/>
            </a:stretch>
          </p:blipFill>
          <p:spPr>
            <a:xfrm>
              <a:off x="6457612" y="4750606"/>
              <a:ext cx="850524" cy="850524"/>
            </a:xfrm>
            <a:prstGeom prst="rect">
              <a:avLst/>
            </a:prstGeom>
          </p:spPr>
        </p:pic>
        <p:pic>
          <p:nvPicPr>
            <p:cNvPr id="60" name="Picture 59"/>
            <p:cNvPicPr>
              <a:picLocks noChangeAspect="1"/>
            </p:cNvPicPr>
            <p:nvPr/>
          </p:nvPicPr>
          <p:blipFill>
            <a:blip r:embed="rId9">
              <a:duotone>
                <a:schemeClr val="bg2">
                  <a:shade val="45000"/>
                  <a:satMod val="135000"/>
                </a:schemeClr>
                <a:prstClr val="white"/>
              </a:duotone>
            </a:blip>
            <a:stretch>
              <a:fillRect/>
            </a:stretch>
          </p:blipFill>
          <p:spPr>
            <a:xfrm>
              <a:off x="9037426" y="5614797"/>
              <a:ext cx="850524" cy="850524"/>
            </a:xfrm>
            <a:prstGeom prst="rect">
              <a:avLst/>
            </a:prstGeom>
          </p:spPr>
        </p:pic>
        <p:pic>
          <p:nvPicPr>
            <p:cNvPr id="61" name="Picture 60"/>
            <p:cNvPicPr>
              <a:picLocks noChangeAspect="1"/>
            </p:cNvPicPr>
            <p:nvPr/>
          </p:nvPicPr>
          <p:blipFill>
            <a:blip r:embed="rId9">
              <a:duotone>
                <a:schemeClr val="bg2">
                  <a:shade val="45000"/>
                  <a:satMod val="135000"/>
                </a:schemeClr>
                <a:prstClr val="white"/>
              </a:duotone>
            </a:blip>
            <a:stretch>
              <a:fillRect/>
            </a:stretch>
          </p:blipFill>
          <p:spPr>
            <a:xfrm>
              <a:off x="10778708" y="3836908"/>
              <a:ext cx="850524" cy="850524"/>
            </a:xfrm>
            <a:prstGeom prst="rect">
              <a:avLst/>
            </a:prstGeom>
          </p:spPr>
        </p:pic>
        <p:pic>
          <p:nvPicPr>
            <p:cNvPr id="30" name="Picture 29"/>
            <p:cNvPicPr>
              <a:picLocks noChangeAspect="1"/>
            </p:cNvPicPr>
            <p:nvPr/>
          </p:nvPicPr>
          <p:blipFill>
            <a:blip r:embed="rId7">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7">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7">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7">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7">
              <a:duotone>
                <a:schemeClr val="bg2">
                  <a:shade val="45000"/>
                  <a:satMod val="135000"/>
                </a:schemeClr>
                <a:prstClr val="white"/>
              </a:duotone>
            </a:blip>
            <a:stretch>
              <a:fillRect/>
            </a:stretch>
          </p:blipFill>
          <p:spPr>
            <a:xfrm>
              <a:off x="9023239" y="3817702"/>
              <a:ext cx="888943" cy="888943"/>
            </a:xfrm>
            <a:prstGeom prst="rect">
              <a:avLst/>
            </a:prstGeom>
          </p:spPr>
        </p:pic>
        <p:pic>
          <p:nvPicPr>
            <p:cNvPr id="49" name="Picture 48"/>
            <p:cNvPicPr>
              <a:picLocks noChangeAspect="1"/>
            </p:cNvPicPr>
            <p:nvPr/>
          </p:nvPicPr>
          <p:blipFill>
            <a:blip r:embed="rId7">
              <a:duotone>
                <a:schemeClr val="bg2">
                  <a:shade val="45000"/>
                  <a:satMod val="135000"/>
                </a:schemeClr>
                <a:prstClr val="white"/>
              </a:duotone>
            </a:blip>
            <a:stretch>
              <a:fillRect/>
            </a:stretch>
          </p:blipFill>
          <p:spPr>
            <a:xfrm>
              <a:off x="9879197" y="2928756"/>
              <a:ext cx="888943" cy="888943"/>
            </a:xfrm>
            <a:prstGeom prst="rect">
              <a:avLst/>
            </a:prstGeom>
          </p:spPr>
        </p:pic>
        <p:pic>
          <p:nvPicPr>
            <p:cNvPr id="52" name="Picture 51"/>
            <p:cNvPicPr>
              <a:picLocks noChangeAspect="1"/>
            </p:cNvPicPr>
            <p:nvPr/>
          </p:nvPicPr>
          <p:blipFill>
            <a:blip r:embed="rId7">
              <a:duotone>
                <a:schemeClr val="bg2">
                  <a:shade val="45000"/>
                  <a:satMod val="135000"/>
                </a:schemeClr>
                <a:prstClr val="white"/>
              </a:duotone>
            </a:blip>
            <a:stretch>
              <a:fillRect/>
            </a:stretch>
          </p:blipFill>
          <p:spPr>
            <a:xfrm>
              <a:off x="9879196" y="5595588"/>
              <a:ext cx="888943" cy="888943"/>
            </a:xfrm>
            <a:prstGeom prst="rect">
              <a:avLst/>
            </a:prstGeom>
          </p:spPr>
        </p:pic>
        <p:pic>
          <p:nvPicPr>
            <p:cNvPr id="53" name="Picture 52"/>
            <p:cNvPicPr>
              <a:picLocks noChangeAspect="1"/>
            </p:cNvPicPr>
            <p:nvPr/>
          </p:nvPicPr>
          <p:blipFill>
            <a:blip r:embed="rId7">
              <a:duotone>
                <a:schemeClr val="bg2">
                  <a:shade val="45000"/>
                  <a:satMod val="135000"/>
                </a:schemeClr>
                <a:prstClr val="white"/>
              </a:duotone>
            </a:blip>
            <a:stretch>
              <a:fillRect/>
            </a:stretch>
          </p:blipFill>
          <p:spPr>
            <a:xfrm>
              <a:off x="10761227" y="2928756"/>
              <a:ext cx="888943" cy="888943"/>
            </a:xfrm>
            <a:prstGeom prst="rect">
              <a:avLst/>
            </a:prstGeom>
          </p:spPr>
        </p:pic>
        <p:pic>
          <p:nvPicPr>
            <p:cNvPr id="54" name="Picture 53"/>
            <p:cNvPicPr>
              <a:picLocks noChangeAspect="1"/>
            </p:cNvPicPr>
            <p:nvPr/>
          </p:nvPicPr>
          <p:blipFill>
            <a:blip r:embed="rId7">
              <a:duotone>
                <a:schemeClr val="bg2">
                  <a:shade val="45000"/>
                  <a:satMod val="135000"/>
                </a:schemeClr>
                <a:prstClr val="white"/>
              </a:duotone>
            </a:blip>
            <a:stretch>
              <a:fillRect/>
            </a:stretch>
          </p:blipFill>
          <p:spPr>
            <a:xfrm>
              <a:off x="10757770" y="4706645"/>
              <a:ext cx="888943" cy="888943"/>
            </a:xfrm>
            <a:prstGeom prst="rect">
              <a:avLst/>
            </a:prstGeom>
          </p:spPr>
        </p:pic>
      </p:grpSp>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42" name="Picture 41"/>
          <p:cNvPicPr>
            <a:picLocks noChangeAspect="1"/>
          </p:cNvPicPr>
          <p:nvPr/>
        </p:nvPicPr>
        <p:blipFill>
          <a:blip r:embed="rId2">
            <a:duotone>
              <a:schemeClr val="bg2">
                <a:shade val="45000"/>
                <a:satMod val="135000"/>
              </a:schemeClr>
              <a:prstClr val="white"/>
            </a:duotone>
          </a:blip>
          <a:stretch>
            <a:fillRect/>
          </a:stretch>
        </p:blipFill>
        <p:spPr>
          <a:xfrm>
            <a:off x="8182448" y="3876407"/>
            <a:ext cx="850524" cy="850524"/>
          </a:xfrm>
          <a:prstGeom prst="rect">
            <a:avLst/>
          </a:prstGeom>
        </p:spPr>
      </p:pic>
      <p:pic>
        <p:nvPicPr>
          <p:cNvPr id="45" name="Picture 44"/>
          <p:cNvPicPr>
            <a:picLocks noChangeAspect="1"/>
          </p:cNvPicPr>
          <p:nvPr/>
        </p:nvPicPr>
        <p:blipFill>
          <a:blip r:embed="rId2">
            <a:duotone>
              <a:schemeClr val="bg2">
                <a:shade val="45000"/>
                <a:satMod val="135000"/>
              </a:schemeClr>
              <a:prstClr val="white"/>
            </a:duotone>
          </a:blip>
          <a:stretch>
            <a:fillRect/>
          </a:stretch>
        </p:blipFill>
        <p:spPr>
          <a:xfrm>
            <a:off x="10793362" y="5589545"/>
            <a:ext cx="850524" cy="850524"/>
          </a:xfrm>
          <a:prstGeom prst="rect">
            <a:avLst/>
          </a:prstGeom>
        </p:spPr>
      </p:pic>
    </p:spTree>
    <p:extLst>
      <p:ext uri="{BB962C8B-B14F-4D97-AF65-F5344CB8AC3E}">
        <p14:creationId xmlns:p14="http://schemas.microsoft.com/office/powerpoint/2010/main" val="306944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duotone>
              <a:schemeClr val="bg2">
                <a:shade val="45000"/>
                <a:satMod val="135000"/>
              </a:schemeClr>
              <a:prstClr val="white"/>
            </a:duotone>
          </a:blip>
          <a:stretch>
            <a:fillRect/>
          </a:stretch>
        </p:blipFill>
        <p:spPr>
          <a:xfrm>
            <a:off x="6457612" y="4750606"/>
            <a:ext cx="850524" cy="850524"/>
          </a:xfrm>
          <a:prstGeom prst="rect">
            <a:avLst/>
          </a:prstGeom>
        </p:spPr>
      </p:pic>
      <p:sp>
        <p:nvSpPr>
          <p:cNvPr id="6" name="Title 5"/>
          <p:cNvSpPr>
            <a:spLocks noGrp="1"/>
          </p:cNvSpPr>
          <p:nvPr>
            <p:ph type="title"/>
          </p:nvPr>
        </p:nvSpPr>
        <p:spPr/>
        <p:txBody>
          <a:bodyPr/>
          <a:lstStyle/>
          <a:p>
            <a:endParaRPr lang="en-US" dirty="0"/>
          </a:p>
        </p:txBody>
      </p:sp>
      <p:sp>
        <p:nvSpPr>
          <p:cNvPr id="7" name="Text Placeholder 6"/>
          <p:cNvSpPr>
            <a:spLocks noGrp="1"/>
          </p:cNvSpPr>
          <p:nvPr>
            <p:ph type="body" idx="1"/>
          </p:nvPr>
        </p:nvSpPr>
        <p:spPr>
          <a:xfrm>
            <a:off x="624032" y="1219201"/>
            <a:ext cx="10515600" cy="3321482"/>
          </a:xfrm>
        </p:spPr>
        <p:txBody>
          <a:bodyPr/>
          <a:lstStyle/>
          <a:p>
            <a:r>
              <a:rPr lang="en-US" sz="3600" b="1" dirty="0"/>
              <a:t>1/4</a:t>
            </a:r>
            <a:r>
              <a:rPr lang="en-US" sz="3600" dirty="0"/>
              <a:t> of apps are </a:t>
            </a:r>
            <a:r>
              <a:rPr lang="en-US" sz="3600" b="1" dirty="0"/>
              <a:t>never used</a:t>
            </a:r>
            <a:r>
              <a:rPr lang="en-US" sz="3600" dirty="0"/>
              <a:t>!</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duotone>
              <a:schemeClr val="bg2">
                <a:shade val="45000"/>
                <a:satMod val="135000"/>
              </a:schemeClr>
              <a:prstClr val="white"/>
            </a:duotone>
          </a:blip>
          <a:stretch>
            <a:fillRect/>
          </a:stretch>
        </p:blipFill>
        <p:spPr>
          <a:xfrm>
            <a:off x="9023239" y="3817702"/>
            <a:ext cx="888943" cy="888943"/>
          </a:xfrm>
          <a:prstGeom prst="rect">
            <a:avLst/>
          </a:prstGeom>
        </p:spPr>
      </p:pic>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32" name="Picture 31"/>
          <p:cNvPicPr>
            <a:picLocks noChangeAspect="1"/>
          </p:cNvPicPr>
          <p:nvPr/>
        </p:nvPicPr>
        <p:blipFill>
          <a:blip r:embed="rId2">
            <a:duotone>
              <a:schemeClr val="bg2">
                <a:shade val="45000"/>
                <a:satMod val="135000"/>
              </a:schemeClr>
              <a:prstClr val="white"/>
            </a:duotone>
          </a:blip>
          <a:stretch>
            <a:fillRect/>
          </a:stretch>
        </p:blipFill>
        <p:spPr>
          <a:xfrm>
            <a:off x="8195178" y="3877481"/>
            <a:ext cx="850524" cy="850524"/>
          </a:xfrm>
          <a:prstGeom prst="rect">
            <a:avLst/>
          </a:prstGeom>
        </p:spPr>
      </p:pic>
    </p:spTree>
    <p:extLst>
      <p:ext uri="{BB962C8B-B14F-4D97-AF65-F5344CB8AC3E}">
        <p14:creationId xmlns:p14="http://schemas.microsoft.com/office/powerpoint/2010/main" val="269910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57200" indent="-457200">
              <a:buFont typeface="Arial" charset="0"/>
              <a:buChar char="•"/>
            </a:pPr>
            <a:r>
              <a:rPr lang="en-US" dirty="0"/>
              <a:t>Slow or </a:t>
            </a:r>
            <a:r>
              <a:rPr lang="en-US" dirty="0" err="1"/>
              <a:t>laggy</a:t>
            </a:r>
            <a:r>
              <a:rPr lang="en-US" dirty="0"/>
              <a:t> experience</a:t>
            </a:r>
          </a:p>
          <a:p>
            <a:pPr marL="457200" indent="-457200">
              <a:buFont typeface="Arial" charset="0"/>
              <a:buChar char="•"/>
            </a:pPr>
            <a:r>
              <a:rPr lang="en-US" dirty="0"/>
              <a:t>Crashes</a:t>
            </a:r>
          </a:p>
          <a:p>
            <a:pPr marL="457200" indent="-457200">
              <a:buFont typeface="Arial" charset="0"/>
              <a:buChar char="•"/>
            </a:pPr>
            <a:r>
              <a:rPr lang="en-US" dirty="0"/>
              <a:t>Not intuitive &amp; bad user experience</a:t>
            </a:r>
          </a:p>
          <a:p>
            <a:pPr marL="457200" indent="-457200">
              <a:buFont typeface="Arial" charset="0"/>
              <a:buChar char="•"/>
            </a:pPr>
            <a:r>
              <a:rPr lang="en-US" dirty="0"/>
              <a:t>Features not as advertised</a:t>
            </a:r>
          </a:p>
          <a:p>
            <a:pPr marL="457200" indent="-457200">
              <a:buFont typeface="Arial" charset="0"/>
              <a:buChar char="•"/>
            </a:pPr>
            <a:r>
              <a:rPr lang="en-US" dirty="0"/>
              <a:t>Data not available when you need it</a:t>
            </a:r>
          </a:p>
          <a:p>
            <a:pPr marL="457200" indent="-457200">
              <a:buFont typeface="Arial" charset="0"/>
              <a:buChar char="•"/>
            </a:pPr>
            <a:endParaRPr lang="en-US" dirty="0"/>
          </a:p>
          <a:p>
            <a:pPr marL="457200" indent="-457200">
              <a:buFont typeface="Arial" charset="0"/>
              <a:buChar char="•"/>
            </a:pPr>
            <a:endParaRPr lang="en-US" dirty="0"/>
          </a:p>
        </p:txBody>
      </p:sp>
      <p:sp>
        <p:nvSpPr>
          <p:cNvPr id="2" name="Title 1"/>
          <p:cNvSpPr>
            <a:spLocks noGrp="1"/>
          </p:cNvSpPr>
          <p:nvPr>
            <p:ph type="title"/>
          </p:nvPr>
        </p:nvSpPr>
        <p:spPr/>
        <p:txBody>
          <a:bodyPr/>
          <a:lstStyle/>
          <a:p>
            <a:r>
              <a:rPr lang="en-US" dirty="0"/>
              <a:t>Bad App Experiences</a:t>
            </a:r>
          </a:p>
        </p:txBody>
      </p:sp>
    </p:spTree>
    <p:extLst>
      <p:ext uri="{BB962C8B-B14F-4D97-AF65-F5344CB8AC3E}">
        <p14:creationId xmlns:p14="http://schemas.microsoft.com/office/powerpoint/2010/main" val="1808489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264657" cy="2799232"/>
          </a:xfrm>
        </p:spPr>
        <p:txBody>
          <a:bodyPr/>
          <a:lstStyle/>
          <a:p>
            <a:r>
              <a:rPr lang="en-US" dirty="0"/>
              <a:t>Always connected?</a:t>
            </a:r>
          </a:p>
        </p:txBody>
      </p:sp>
    </p:spTree>
    <p:extLst>
      <p:ext uri="{BB962C8B-B14F-4D97-AF65-F5344CB8AC3E}">
        <p14:creationId xmlns:p14="http://schemas.microsoft.com/office/powerpoint/2010/main" val="23946273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27303"/>
            <a:ext cx="12192000" cy="5940857"/>
          </a:xfrm>
          <a:prstGeom prst="rect">
            <a:avLst/>
          </a:prstGeom>
        </p:spPr>
      </p:pic>
      <p:sp>
        <p:nvSpPr>
          <p:cNvPr id="7" name="Rectangle 6"/>
          <p:cNvSpPr/>
          <p:nvPr/>
        </p:nvSpPr>
        <p:spPr>
          <a:xfrm>
            <a:off x="7632357" y="6354453"/>
            <a:ext cx="4559643" cy="369332"/>
          </a:xfrm>
          <a:prstGeom prst="rect">
            <a:avLst/>
          </a:prstGeom>
        </p:spPr>
        <p:txBody>
          <a:bodyPr wrap="square">
            <a:spAutoFit/>
          </a:bodyPr>
          <a:lstStyle/>
          <a:p>
            <a:r>
              <a:rPr lang="en-US" dirty="0"/>
              <a:t>http://</a:t>
            </a:r>
            <a:r>
              <a:rPr lang="en-US" dirty="0" err="1"/>
              <a:t>opensignal.com</a:t>
            </a:r>
            <a:r>
              <a:rPr lang="en-US" dirty="0"/>
              <a:t>/coverage-maps</a:t>
            </a:r>
          </a:p>
        </p:txBody>
      </p:sp>
    </p:spTree>
    <p:extLst>
      <p:ext uri="{BB962C8B-B14F-4D97-AF65-F5344CB8AC3E}">
        <p14:creationId xmlns:p14="http://schemas.microsoft.com/office/powerpoint/2010/main" val="729975394"/>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1962</TotalTime>
  <Words>1361</Words>
  <Application>Microsoft Office PowerPoint</Application>
  <PresentationFormat>Widescreen</PresentationFormat>
  <Paragraphs>227</Paragraphs>
  <Slides>26</Slides>
  <Notes>11</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5-30629_Build_Template_WHITE</vt:lpstr>
      <vt:lpstr>1_5-30629_Build_Template_WHITE</vt:lpstr>
      <vt:lpstr>PowerPoint Presentation</vt:lpstr>
      <vt:lpstr>Connected &amp; Disconnected  Apps with Azure Mobile Apps</vt:lpstr>
      <vt:lpstr>We        Apps!</vt:lpstr>
      <vt:lpstr>PowerPoint Presentation</vt:lpstr>
      <vt:lpstr>PowerPoint Presentation</vt:lpstr>
      <vt:lpstr>PowerPoint Presentation</vt:lpstr>
      <vt:lpstr>Bad App Experiences</vt:lpstr>
      <vt:lpstr>Always connected?</vt:lpstr>
      <vt:lpstr>PowerPoint Presentation</vt:lpstr>
      <vt:lpstr>PowerPoint Presentation</vt:lpstr>
      <vt:lpstr>PowerPoint Presentation</vt:lpstr>
      <vt:lpstr>What about a backend?</vt:lpstr>
      <vt:lpstr>Plenty of Options</vt:lpstr>
      <vt:lpstr>Why Azure?</vt:lpstr>
      <vt:lpstr>Xamarin Apps + Backend Services</vt:lpstr>
      <vt:lpstr>Azure Mobile Apps</vt:lpstr>
      <vt:lpstr>Create a Mobile Service</vt:lpstr>
      <vt:lpstr>Create Tables</vt:lpstr>
      <vt:lpstr>Get and Modify Data</vt:lpstr>
      <vt:lpstr>Let’s add a backend</vt:lpstr>
      <vt:lpstr>So Much More</vt:lpstr>
      <vt:lpstr>Mobile + Server</vt:lpstr>
      <vt:lpstr>Authentication</vt:lpstr>
      <vt:lpstr>Push Notifications</vt:lpstr>
      <vt:lpstr>File Sync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James Montemagno</cp:lastModifiedBy>
  <cp:revision>91</cp:revision>
  <dcterms:created xsi:type="dcterms:W3CDTF">2015-05-05T21:43:30Z</dcterms:created>
  <dcterms:modified xsi:type="dcterms:W3CDTF">2016-10-12T07:22:19Z</dcterms:modified>
</cp:coreProperties>
</file>